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8" r:id="rId33"/>
    <p:sldId id="289" r:id="rId34"/>
    <p:sldId id="290" r:id="rId35"/>
    <p:sldId id="291" r:id="rId36"/>
    <p:sldId id="28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2125"/>
    <a:srgbClr val="A7191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126" y="49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BB7BB1-1CDE-4311-86A0-C87BC39B3A23}" type="datetimeFigureOut">
              <a:rPr lang="en-US" smtClean="0"/>
              <a:pPr/>
              <a:t>5/28/2011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50576F-178A-447D-9B07-AD3D7B714C7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50576F-178A-447D-9B07-AD3D7B714C7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50576F-178A-447D-9B07-AD3D7B714C7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50576F-178A-447D-9B07-AD3D7B714C7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50576F-178A-447D-9B07-AD3D7B714C7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50576F-178A-447D-9B07-AD3D7B714C7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50576F-178A-447D-9B07-AD3D7B714C7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50576F-178A-447D-9B07-AD3D7B714C7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50576F-178A-447D-9B07-AD3D7B714C7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50576F-178A-447D-9B07-AD3D7B714C7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50576F-178A-447D-9B07-AD3D7B714C7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50576F-178A-447D-9B07-AD3D7B714C7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50576F-178A-447D-9B07-AD3D7B714C7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50576F-178A-447D-9B07-AD3D7B714C71}"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50576F-178A-447D-9B07-AD3D7B714C71}"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50576F-178A-447D-9B07-AD3D7B714C71}"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50576F-178A-447D-9B07-AD3D7B714C71}"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50576F-178A-447D-9B07-AD3D7B714C71}"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50576F-178A-447D-9B07-AD3D7B714C71}"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50576F-178A-447D-9B07-AD3D7B714C71}"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50576F-178A-447D-9B07-AD3D7B714C71}"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50576F-178A-447D-9B07-AD3D7B714C71}"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50576F-178A-447D-9B07-AD3D7B714C71}"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50576F-178A-447D-9B07-AD3D7B714C71}"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50576F-178A-447D-9B07-AD3D7B714C71}"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50576F-178A-447D-9B07-AD3D7B714C71}"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50576F-178A-447D-9B07-AD3D7B714C71}"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50576F-178A-447D-9B07-AD3D7B714C71}"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50576F-178A-447D-9B07-AD3D7B714C71}"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50576F-178A-447D-9B07-AD3D7B714C71}" type="slidenum">
              <a:rPr lang="en-US" smtClean="0"/>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50576F-178A-447D-9B07-AD3D7B714C7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50576F-178A-447D-9B07-AD3D7B714C7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50576F-178A-447D-9B07-AD3D7B714C7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50576F-178A-447D-9B07-AD3D7B714C7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50576F-178A-447D-9B07-AD3D7B714C7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50576F-178A-447D-9B07-AD3D7B714C7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C90D08-CA5E-4596-BDFE-ADF8C328DFED}" type="datetimeFigureOut">
              <a:rPr lang="en-US" smtClean="0"/>
              <a:pPr/>
              <a:t>5/28/2011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A6834A-F358-4465-A771-36D271EBB0B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90D08-CA5E-4596-BDFE-ADF8C328DFED}" type="datetimeFigureOut">
              <a:rPr lang="en-US" smtClean="0"/>
              <a:pPr/>
              <a:t>5/28/2011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A6834A-F358-4465-A771-36D271EBB0B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90D08-CA5E-4596-BDFE-ADF8C328DFED}" type="datetimeFigureOut">
              <a:rPr lang="en-US" smtClean="0"/>
              <a:pPr/>
              <a:t>5/28/2011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A6834A-F358-4465-A771-36D271EBB0B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90D08-CA5E-4596-BDFE-ADF8C328DFED}" type="datetimeFigureOut">
              <a:rPr lang="en-US" smtClean="0"/>
              <a:pPr/>
              <a:t>5/28/2011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A6834A-F358-4465-A771-36D271EBB0B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C90D08-CA5E-4596-BDFE-ADF8C328DFED}" type="datetimeFigureOut">
              <a:rPr lang="en-US" smtClean="0"/>
              <a:pPr/>
              <a:t>5/28/2011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A6834A-F358-4465-A771-36D271EBB0B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C90D08-CA5E-4596-BDFE-ADF8C328DFED}" type="datetimeFigureOut">
              <a:rPr lang="en-US" smtClean="0"/>
              <a:pPr/>
              <a:t>5/28/2011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A6834A-F358-4465-A771-36D271EBB0B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C90D08-CA5E-4596-BDFE-ADF8C328DFED}" type="datetimeFigureOut">
              <a:rPr lang="en-US" smtClean="0"/>
              <a:pPr/>
              <a:t>5/28/2011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A6834A-F358-4465-A771-36D271EBB0B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C90D08-CA5E-4596-BDFE-ADF8C328DFED}" type="datetimeFigureOut">
              <a:rPr lang="en-US" smtClean="0"/>
              <a:pPr/>
              <a:t>5/28/2011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A6834A-F358-4465-A771-36D271EBB0B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C90D08-CA5E-4596-BDFE-ADF8C328DFED}" type="datetimeFigureOut">
              <a:rPr lang="en-US" smtClean="0"/>
              <a:pPr/>
              <a:t>5/28/2011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A6834A-F358-4465-A771-36D271EBB0B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C90D08-CA5E-4596-BDFE-ADF8C328DFED}" type="datetimeFigureOut">
              <a:rPr lang="en-US" smtClean="0"/>
              <a:pPr/>
              <a:t>5/28/2011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A6834A-F358-4465-A771-36D271EBB0B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C90D08-CA5E-4596-BDFE-ADF8C328DFED}" type="datetimeFigureOut">
              <a:rPr lang="en-US" smtClean="0"/>
              <a:pPr/>
              <a:t>5/28/2011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A6834A-F358-4465-A771-36D271EBB0B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C90D08-CA5E-4596-BDFE-ADF8C328DFED}" type="datetimeFigureOut">
              <a:rPr lang="en-US" smtClean="0"/>
              <a:pPr/>
              <a:t>5/28/2011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A6834A-F358-4465-A771-36D271EBB0B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1"/>
            <a:ext cx="7772400" cy="990600"/>
          </a:xfrm>
        </p:spPr>
        <p:txBody>
          <a:bodyPr>
            <a:noAutofit/>
          </a:bodyPr>
          <a:lstStyle/>
          <a:p>
            <a:r>
              <a:rPr lang="en-US" sz="3600" i="1" dirty="0" smtClean="0">
                <a:effectLst>
                  <a:outerShdw blurRad="38100" dist="38100" dir="2700000" algn="tl">
                    <a:srgbClr val="000000">
                      <a:alpha val="43137"/>
                    </a:srgbClr>
                  </a:outerShdw>
                </a:effectLst>
              </a:rPr>
              <a:t>A Brief History of the Technical Development of SuperDARN</a:t>
            </a:r>
            <a:endParaRPr lang="en-US" sz="3600" i="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3886200"/>
            <a:ext cx="6400800" cy="1143000"/>
          </a:xfrm>
        </p:spPr>
        <p:txBody>
          <a:bodyPr>
            <a:normAutofit/>
          </a:bodyPr>
          <a:lstStyle/>
          <a:p>
            <a:r>
              <a:rPr lang="en-US" sz="2400" b="1" i="1" dirty="0" smtClean="0">
                <a:solidFill>
                  <a:schemeClr val="tx1"/>
                </a:solidFill>
                <a:latin typeface="Times New Roman" pitchFamily="18" charset="0"/>
                <a:cs typeface="Times New Roman" pitchFamily="18" charset="0"/>
              </a:rPr>
              <a:t>Ray  Greenwald</a:t>
            </a:r>
            <a:endParaRPr lang="en-US" sz="2400" b="1" i="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800" i="1" dirty="0" smtClean="0">
                <a:solidFill>
                  <a:prstClr val="black"/>
                </a:solidFill>
              </a:rPr>
              <a:t>Leicester University 23-24 April 1992 </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pPr>
              <a:buClr>
                <a:srgbClr val="FF0000"/>
              </a:buClr>
              <a:tabLst>
                <a:tab pos="1262063" algn="l"/>
              </a:tabLst>
            </a:pPr>
            <a:r>
              <a:rPr lang="en-US" sz="2000" dirty="0" smtClean="0"/>
              <a:t>WG1:	Radar Configuration</a:t>
            </a:r>
          </a:p>
          <a:p>
            <a:pPr lvl="1">
              <a:buClr>
                <a:srgbClr val="FF0000"/>
              </a:buClr>
              <a:buFont typeface="Arial" pitchFamily="34" charset="0"/>
              <a:buChar char="•"/>
            </a:pPr>
            <a:r>
              <a:rPr lang="en-US" sz="1800" dirty="0" smtClean="0"/>
              <a:t>Antenna provider:	</a:t>
            </a:r>
            <a:r>
              <a:rPr lang="en-US" sz="1800" dirty="0" err="1" smtClean="0"/>
              <a:t>Sabre</a:t>
            </a:r>
            <a:r>
              <a:rPr lang="en-US" sz="1800" dirty="0" smtClean="0"/>
              <a:t> Communications Corp.</a:t>
            </a:r>
          </a:p>
          <a:p>
            <a:pPr lvl="1">
              <a:buClr>
                <a:srgbClr val="FF0000"/>
              </a:buClr>
              <a:buFont typeface="Arial" pitchFamily="34" charset="0"/>
              <a:buChar char="•"/>
            </a:pPr>
            <a:r>
              <a:rPr lang="en-US" sz="1800" dirty="0" smtClean="0"/>
              <a:t>Transmitters</a:t>
            </a:r>
          </a:p>
          <a:p>
            <a:pPr lvl="1">
              <a:buClr>
                <a:srgbClr val="FF0000"/>
              </a:buClr>
              <a:buFont typeface="Arial" pitchFamily="34" charset="0"/>
              <a:buChar char="•"/>
            </a:pPr>
            <a:r>
              <a:rPr lang="en-US" sz="1800" dirty="0" smtClean="0"/>
              <a:t>Receiver</a:t>
            </a:r>
          </a:p>
          <a:p>
            <a:pPr lvl="1">
              <a:buClr>
                <a:srgbClr val="FF0000"/>
              </a:buClr>
              <a:buFont typeface="Arial" pitchFamily="34" charset="0"/>
              <a:buChar char="•"/>
            </a:pPr>
            <a:r>
              <a:rPr lang="en-US" sz="1800" dirty="0" smtClean="0"/>
              <a:t>Phasing matrix</a:t>
            </a:r>
          </a:p>
          <a:p>
            <a:pPr lvl="1">
              <a:buClr>
                <a:srgbClr val="FF0000"/>
              </a:buClr>
              <a:buFont typeface="Arial" pitchFamily="34" charset="0"/>
              <a:buChar char="•"/>
            </a:pPr>
            <a:r>
              <a:rPr lang="en-US" sz="1800" dirty="0" smtClean="0"/>
              <a:t>Interfaces</a:t>
            </a:r>
          </a:p>
          <a:p>
            <a:pPr lvl="1">
              <a:buClr>
                <a:srgbClr val="FF0000"/>
              </a:buClr>
              <a:buFont typeface="Arial" pitchFamily="34" charset="0"/>
              <a:buChar char="•"/>
            </a:pPr>
            <a:r>
              <a:rPr lang="en-US" sz="1800" dirty="0" smtClean="0"/>
              <a:t>Performance monitoring</a:t>
            </a:r>
          </a:p>
          <a:p>
            <a:pPr lvl="1">
              <a:buClr>
                <a:srgbClr val="FF0000"/>
              </a:buClr>
              <a:buFont typeface="Arial" pitchFamily="34" charset="0"/>
              <a:buChar char="•"/>
            </a:pPr>
            <a:r>
              <a:rPr lang="en-US" sz="1800" dirty="0" smtClean="0"/>
              <a:t>On-line processing</a:t>
            </a:r>
          </a:p>
          <a:p>
            <a:pPr lvl="1">
              <a:buClr>
                <a:srgbClr val="FF0000"/>
              </a:buClr>
              <a:buFont typeface="Arial" pitchFamily="34" charset="0"/>
              <a:buChar char="•"/>
            </a:pPr>
            <a:r>
              <a:rPr lang="en-US" sz="1800" dirty="0" smtClean="0"/>
              <a:t>Data storage</a:t>
            </a:r>
          </a:p>
          <a:p>
            <a:pPr lvl="1">
              <a:buClr>
                <a:srgbClr val="FF0000"/>
              </a:buClr>
              <a:buFont typeface="Arial" pitchFamily="34" charset="0"/>
              <a:buChar char="•"/>
            </a:pPr>
            <a:r>
              <a:rPr lang="en-US" sz="1800" dirty="0" smtClean="0"/>
              <a:t>Radar control software</a:t>
            </a:r>
          </a:p>
          <a:p>
            <a:pPr lvl="2">
              <a:buClr>
                <a:srgbClr val="FF0000"/>
              </a:buClr>
            </a:pPr>
            <a:r>
              <a:rPr lang="en-US" sz="1800" dirty="0" smtClean="0"/>
              <a:t>Provided by Simon Wing and </a:t>
            </a:r>
            <a:r>
              <a:rPr lang="en-US" sz="1800" dirty="0" err="1" smtClean="0"/>
              <a:t>Kile</a:t>
            </a:r>
            <a:r>
              <a:rPr lang="en-US" sz="1800" dirty="0" smtClean="0"/>
              <a:t> Baker, JHU/APL </a:t>
            </a:r>
            <a:endParaRPr lang="en-US" sz="1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rmAutofit/>
          </a:bodyPr>
          <a:lstStyle/>
          <a:p>
            <a:r>
              <a:rPr lang="en-US" sz="2800" i="1" dirty="0" smtClean="0">
                <a:solidFill>
                  <a:prstClr val="black"/>
                </a:solidFill>
              </a:rPr>
              <a:t>Leicester University 23-24 April 1992 </a:t>
            </a:r>
            <a:endParaRPr lang="en-US" dirty="0"/>
          </a:p>
        </p:txBody>
      </p:sp>
      <p:sp>
        <p:nvSpPr>
          <p:cNvPr id="3" name="Content Placeholder 2"/>
          <p:cNvSpPr>
            <a:spLocks noGrp="1"/>
          </p:cNvSpPr>
          <p:nvPr>
            <p:ph idx="1"/>
          </p:nvPr>
        </p:nvSpPr>
        <p:spPr>
          <a:xfrm>
            <a:off x="533400" y="914400"/>
            <a:ext cx="8229600" cy="5943600"/>
          </a:xfrm>
        </p:spPr>
        <p:txBody>
          <a:bodyPr>
            <a:normAutofit/>
          </a:bodyPr>
          <a:lstStyle/>
          <a:p>
            <a:pPr lvl="0">
              <a:spcBef>
                <a:spcPts val="600"/>
              </a:spcBef>
              <a:buClr>
                <a:srgbClr val="FF0000"/>
              </a:buClr>
              <a:tabLst>
                <a:tab pos="1262063" algn="l"/>
              </a:tabLst>
            </a:pPr>
            <a:r>
              <a:rPr lang="en-US" sz="2000" dirty="0" smtClean="0">
                <a:solidFill>
                  <a:prstClr val="black"/>
                </a:solidFill>
              </a:rPr>
              <a:t>WG1:	Radar Configuration</a:t>
            </a:r>
          </a:p>
          <a:p>
            <a:pPr lvl="1">
              <a:spcBef>
                <a:spcPts val="600"/>
              </a:spcBef>
              <a:buClr>
                <a:srgbClr val="FF0000"/>
              </a:buClr>
              <a:buFont typeface="Arial" pitchFamily="34" charset="0"/>
              <a:buChar char="•"/>
            </a:pPr>
            <a:r>
              <a:rPr lang="en-US" sz="1800" dirty="0" smtClean="0"/>
              <a:t>CNRS/LCPE, JHU/APL, and  U. of Saskatoon agreed to share in the development of 3 identical radars.</a:t>
            </a:r>
          </a:p>
          <a:p>
            <a:pPr lvl="2">
              <a:spcBef>
                <a:spcPts val="600"/>
              </a:spcBef>
              <a:buClr>
                <a:srgbClr val="FF0000"/>
              </a:buClr>
            </a:pPr>
            <a:r>
              <a:rPr lang="en-US" sz="1800" dirty="0" smtClean="0"/>
              <a:t>CNRS/LPCE to fabricate the receivers and phasing matrices</a:t>
            </a:r>
          </a:p>
          <a:p>
            <a:pPr lvl="3">
              <a:spcBef>
                <a:spcPts val="600"/>
              </a:spcBef>
              <a:buClr>
                <a:srgbClr val="FF0000"/>
              </a:buClr>
              <a:buFont typeface="Arial" pitchFamily="34" charset="0"/>
              <a:buChar char="•"/>
              <a:tabLst>
                <a:tab pos="2286000" algn="l"/>
              </a:tabLst>
            </a:pPr>
            <a:r>
              <a:rPr lang="en-US" sz="1800" dirty="0" smtClean="0"/>
              <a:t>Receiver:	PACE design with minor modifications</a:t>
            </a:r>
          </a:p>
          <a:p>
            <a:pPr lvl="3">
              <a:spcBef>
                <a:spcPts val="600"/>
              </a:spcBef>
              <a:buClr>
                <a:srgbClr val="FF0000"/>
              </a:buClr>
              <a:buFont typeface="Arial" pitchFamily="34" charset="0"/>
              <a:buChar char="•"/>
              <a:tabLst>
                <a:tab pos="2286000" algn="l"/>
              </a:tabLst>
            </a:pPr>
            <a:r>
              <a:rPr lang="en-US" sz="1800" dirty="0" smtClean="0"/>
              <a:t>Phasing matrix:	Refined </a:t>
            </a:r>
            <a:r>
              <a:rPr lang="en-US" sz="1800" dirty="0" err="1" smtClean="0"/>
              <a:t>Schefferville</a:t>
            </a:r>
            <a:r>
              <a:rPr lang="en-US" sz="1800" dirty="0" smtClean="0"/>
              <a:t> design</a:t>
            </a:r>
          </a:p>
          <a:p>
            <a:pPr lvl="2">
              <a:spcBef>
                <a:spcPts val="600"/>
              </a:spcBef>
              <a:buClr>
                <a:srgbClr val="FF0000"/>
              </a:buClr>
              <a:tabLst>
                <a:tab pos="2286000" algn="l"/>
              </a:tabLst>
            </a:pPr>
            <a:r>
              <a:rPr lang="en-US" sz="1800" dirty="0" smtClean="0"/>
              <a:t>JHU/APL to provide computers, frequency synthesizers, </a:t>
            </a:r>
            <a:r>
              <a:rPr lang="en-US" sz="1800" dirty="0" err="1" smtClean="0"/>
              <a:t>Tx</a:t>
            </a:r>
            <a:r>
              <a:rPr lang="en-US" sz="1800" dirty="0" smtClean="0"/>
              <a:t> power supplies, digital interface box (BAS), cables</a:t>
            </a:r>
          </a:p>
          <a:p>
            <a:pPr lvl="2">
              <a:spcBef>
                <a:spcPts val="600"/>
              </a:spcBef>
              <a:buClr>
                <a:srgbClr val="FF0000"/>
              </a:buClr>
              <a:tabLst>
                <a:tab pos="2286000" algn="l"/>
              </a:tabLst>
            </a:pPr>
            <a:r>
              <a:rPr lang="en-US" sz="1800" dirty="0" smtClean="0"/>
              <a:t>U of Saskatoon to provide all of the transmitters</a:t>
            </a:r>
          </a:p>
          <a:p>
            <a:pPr lvl="3">
              <a:spcBef>
                <a:spcPts val="600"/>
              </a:spcBef>
              <a:buClr>
                <a:srgbClr val="FF0000"/>
              </a:buClr>
              <a:buFont typeface="Arial" pitchFamily="34" charset="0"/>
              <a:buChar char="•"/>
              <a:tabLst>
                <a:tab pos="2286000" algn="l"/>
              </a:tabLst>
            </a:pPr>
            <a:r>
              <a:rPr lang="en-US" sz="1800" dirty="0" smtClean="0"/>
              <a:t>New driver amps and power amps</a:t>
            </a:r>
          </a:p>
          <a:p>
            <a:pPr lvl="3">
              <a:spcBef>
                <a:spcPts val="600"/>
              </a:spcBef>
              <a:buClr>
                <a:srgbClr val="FF0000"/>
              </a:buClr>
              <a:buFont typeface="Arial" pitchFamily="34" charset="0"/>
              <a:buChar char="•"/>
              <a:tabLst>
                <a:tab pos="2286000" algn="l"/>
              </a:tabLst>
            </a:pPr>
            <a:r>
              <a:rPr lang="en-US" sz="1800" dirty="0" smtClean="0"/>
              <a:t>New forward and reflected power monitor</a:t>
            </a:r>
          </a:p>
          <a:p>
            <a:pPr lvl="3">
              <a:spcBef>
                <a:spcPts val="600"/>
              </a:spcBef>
              <a:buClr>
                <a:srgbClr val="FF0000"/>
              </a:buClr>
              <a:buFont typeface="Arial" pitchFamily="34" charset="0"/>
              <a:buChar char="•"/>
              <a:tabLst>
                <a:tab pos="2286000" algn="l"/>
              </a:tabLst>
            </a:pPr>
            <a:r>
              <a:rPr lang="en-US" sz="1800" dirty="0" smtClean="0"/>
              <a:t>New low-pass filter</a:t>
            </a:r>
          </a:p>
          <a:p>
            <a:pPr lvl="3">
              <a:spcBef>
                <a:spcPts val="600"/>
              </a:spcBef>
              <a:buClr>
                <a:srgbClr val="FF0000"/>
              </a:buClr>
              <a:buFont typeface="Arial" pitchFamily="34" charset="0"/>
              <a:buChar char="•"/>
              <a:tabLst>
                <a:tab pos="2286000" algn="l"/>
              </a:tabLst>
            </a:pPr>
            <a:r>
              <a:rPr lang="en-US" sz="1800" dirty="0" smtClean="0"/>
              <a:t>APL-designed switches and AGC module</a:t>
            </a:r>
          </a:p>
          <a:p>
            <a:pPr lvl="1">
              <a:spcBef>
                <a:spcPts val="600"/>
              </a:spcBef>
              <a:buClr>
                <a:srgbClr val="FF0000"/>
              </a:buClr>
              <a:buFont typeface="Arial" pitchFamily="34" charset="0"/>
              <a:buChar char="•"/>
              <a:tabLst>
                <a:tab pos="2286000" algn="l"/>
              </a:tabLst>
            </a:pPr>
            <a:r>
              <a:rPr lang="en-US" sz="1800" dirty="0" smtClean="0"/>
              <a:t>Leicester U. eventually constructed their own system</a:t>
            </a:r>
          </a:p>
          <a:p>
            <a:pPr lvl="2">
              <a:spcBef>
                <a:spcPts val="600"/>
              </a:spcBef>
              <a:buClr>
                <a:srgbClr val="FF0000"/>
              </a:buClr>
              <a:tabLst>
                <a:tab pos="2286000" algn="l"/>
              </a:tabLst>
            </a:pPr>
            <a:r>
              <a:rPr lang="en-US" sz="1800" dirty="0" smtClean="0"/>
              <a:t>Many designs similar to consortium design (Same interface controls)</a:t>
            </a:r>
          </a:p>
          <a:p>
            <a:pPr lvl="2">
              <a:spcBef>
                <a:spcPts val="600"/>
              </a:spcBef>
              <a:buClr>
                <a:srgbClr val="FF0000"/>
              </a:buClr>
              <a:tabLst>
                <a:tab pos="2286000" algn="l"/>
              </a:tabLst>
            </a:pPr>
            <a:r>
              <a:rPr lang="en-US" sz="1800" dirty="0" smtClean="0"/>
              <a:t>More elaborate AGC module that allowed remote monitoring of signals</a:t>
            </a:r>
          </a:p>
          <a:p>
            <a:pPr lvl="1">
              <a:spcBef>
                <a:spcPts val="600"/>
              </a:spcBef>
              <a:buClr>
                <a:srgbClr val="FF0000"/>
              </a:buClr>
              <a:buFont typeface="Arial" pitchFamily="34" charset="0"/>
              <a:buChar char="•"/>
              <a:tabLst>
                <a:tab pos="2286000" algn="l"/>
              </a:tabLst>
            </a:pPr>
            <a:r>
              <a:rPr lang="en-US" sz="1800" dirty="0" smtClean="0"/>
              <a:t>Optical disks were selected for data storage at the radar sites.</a:t>
            </a:r>
            <a:endParaRPr lang="en-US" sz="1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2800" i="1" dirty="0" smtClean="0">
                <a:solidFill>
                  <a:prstClr val="black"/>
                </a:solidFill>
              </a:rPr>
              <a:t>Leicester University 23-24 April 1992 </a:t>
            </a:r>
            <a:endParaRPr lang="en-US" dirty="0"/>
          </a:p>
        </p:txBody>
      </p:sp>
      <p:sp>
        <p:nvSpPr>
          <p:cNvPr id="3" name="Content Placeholder 2"/>
          <p:cNvSpPr>
            <a:spLocks noGrp="1"/>
          </p:cNvSpPr>
          <p:nvPr>
            <p:ph idx="1"/>
          </p:nvPr>
        </p:nvSpPr>
        <p:spPr>
          <a:xfrm>
            <a:off x="457200" y="914400"/>
            <a:ext cx="8229600" cy="5211763"/>
          </a:xfrm>
        </p:spPr>
        <p:txBody>
          <a:bodyPr>
            <a:normAutofit/>
          </a:bodyPr>
          <a:lstStyle/>
          <a:p>
            <a:pPr>
              <a:buClr>
                <a:srgbClr val="FF0000"/>
              </a:buClr>
              <a:tabLst>
                <a:tab pos="1371600" algn="l"/>
              </a:tabLst>
            </a:pPr>
            <a:r>
              <a:rPr lang="en-US" sz="2000" dirty="0" smtClean="0"/>
              <a:t>WG2:	Radar Operations</a:t>
            </a:r>
          </a:p>
          <a:p>
            <a:pPr lvl="1">
              <a:buClr>
                <a:srgbClr val="FF0000"/>
              </a:buClr>
              <a:buFont typeface="Arial" pitchFamily="34" charset="0"/>
              <a:buChar char="•"/>
              <a:tabLst>
                <a:tab pos="1371600" algn="l"/>
              </a:tabLst>
            </a:pPr>
            <a:r>
              <a:rPr lang="en-US" sz="1800" dirty="0" smtClean="0"/>
              <a:t>Radar scanning modes</a:t>
            </a:r>
          </a:p>
          <a:p>
            <a:pPr lvl="2">
              <a:buClr>
                <a:srgbClr val="FF0000"/>
              </a:buClr>
              <a:tabLst>
                <a:tab pos="1371600" algn="l"/>
              </a:tabLst>
            </a:pPr>
            <a:r>
              <a:rPr lang="en-US" sz="1800" dirty="0" smtClean="0"/>
              <a:t>No more than 3 generic common programs</a:t>
            </a:r>
          </a:p>
          <a:p>
            <a:pPr lvl="1">
              <a:buClr>
                <a:srgbClr val="FF0000"/>
              </a:buClr>
              <a:buFont typeface="Arial" pitchFamily="34" charset="0"/>
              <a:buChar char="•"/>
              <a:tabLst>
                <a:tab pos="1371600" algn="l"/>
              </a:tabLst>
            </a:pPr>
            <a:r>
              <a:rPr lang="en-US" sz="1800" dirty="0" smtClean="0"/>
              <a:t>Time allocation</a:t>
            </a:r>
          </a:p>
          <a:p>
            <a:pPr lvl="2">
              <a:buClr>
                <a:srgbClr val="FF0000"/>
              </a:buClr>
              <a:tabLst>
                <a:tab pos="1371600" algn="l"/>
              </a:tabLst>
            </a:pPr>
            <a:r>
              <a:rPr lang="en-US" sz="1800" dirty="0" smtClean="0"/>
              <a:t>Common: 50%, Special: 20%, Discretionary: 30% </a:t>
            </a:r>
          </a:p>
          <a:p>
            <a:pPr lvl="1">
              <a:buClr>
                <a:srgbClr val="FF0000"/>
              </a:buClr>
              <a:buFont typeface="Arial" pitchFamily="34" charset="0"/>
              <a:buChar char="•"/>
              <a:tabLst>
                <a:tab pos="1371600" algn="l"/>
              </a:tabLst>
            </a:pPr>
            <a:r>
              <a:rPr lang="en-US" sz="1800" dirty="0" smtClean="0"/>
              <a:t>Data merging</a:t>
            </a:r>
          </a:p>
          <a:p>
            <a:pPr lvl="1">
              <a:buClr>
                <a:srgbClr val="FF0000"/>
              </a:buClr>
              <a:buFont typeface="Arial" pitchFamily="34" charset="0"/>
              <a:buChar char="•"/>
              <a:tabLst>
                <a:tab pos="1371600" algn="l"/>
              </a:tabLst>
            </a:pPr>
            <a:r>
              <a:rPr lang="en-US" sz="1800" dirty="0" smtClean="0"/>
              <a:t>Data distribution</a:t>
            </a:r>
          </a:p>
          <a:p>
            <a:pPr lvl="2">
              <a:buClr>
                <a:srgbClr val="FF0000"/>
              </a:buClr>
              <a:tabLst>
                <a:tab pos="1371600" algn="l"/>
              </a:tabLst>
            </a:pPr>
            <a:r>
              <a:rPr lang="en-US" sz="1800" dirty="0" smtClean="0"/>
              <a:t>Exabyte tape</a:t>
            </a:r>
          </a:p>
          <a:p>
            <a:pPr lvl="1">
              <a:buClr>
                <a:srgbClr val="FF0000"/>
              </a:buClr>
              <a:buFont typeface="Arial" pitchFamily="34" charset="0"/>
              <a:buChar char="•"/>
              <a:tabLst>
                <a:tab pos="1371600" algn="l"/>
              </a:tabLst>
            </a:pPr>
            <a:r>
              <a:rPr lang="en-US" sz="1800" dirty="0" smtClean="0"/>
              <a:t>ISTP/GGS Key Parameters</a:t>
            </a:r>
          </a:p>
          <a:p>
            <a:pPr lvl="1">
              <a:buClr>
                <a:srgbClr val="FF0000"/>
              </a:buClr>
              <a:buFont typeface="Arial" pitchFamily="34" charset="0"/>
              <a:buChar char="•"/>
              <a:tabLst>
                <a:tab pos="1371600" algn="l"/>
              </a:tabLst>
            </a:pPr>
            <a:r>
              <a:rPr lang="en-US" sz="1800" dirty="0" smtClean="0"/>
              <a:t>Data usage</a:t>
            </a:r>
          </a:p>
          <a:p>
            <a:pPr lvl="1">
              <a:buClr>
                <a:srgbClr val="FF0000"/>
              </a:buClr>
              <a:buFont typeface="Arial" pitchFamily="34" charset="0"/>
              <a:buChar char="•"/>
              <a:tabLst>
                <a:tab pos="1371600" algn="l"/>
              </a:tabLst>
            </a:pPr>
            <a:r>
              <a:rPr lang="en-US" sz="1800" dirty="0" smtClean="0"/>
              <a:t>Availability of data to the general community</a:t>
            </a:r>
          </a:p>
          <a:p>
            <a:pPr lvl="1">
              <a:buClr>
                <a:srgbClr val="FF0000"/>
              </a:buClr>
              <a:buFont typeface="Arial" pitchFamily="34" charset="0"/>
              <a:buChar char="•"/>
              <a:tabLst>
                <a:tab pos="1371600" algn="l"/>
              </a:tabLst>
            </a:pPr>
            <a:r>
              <a:rPr lang="en-US" sz="1800" dirty="0" smtClean="0"/>
              <a:t>Data </a:t>
            </a:r>
            <a:r>
              <a:rPr lang="en-US" sz="1800" dirty="0"/>
              <a:t>f</a:t>
            </a:r>
            <a:r>
              <a:rPr lang="en-US" sz="1800" dirty="0" smtClean="0"/>
              <a:t>low plan</a:t>
            </a:r>
          </a:p>
          <a:p>
            <a:pPr lvl="2">
              <a:buClr>
                <a:srgbClr val="FF0000"/>
              </a:buClr>
              <a:tabLst>
                <a:tab pos="1371600" algn="l"/>
              </a:tabLst>
            </a:pPr>
            <a:r>
              <a:rPr lang="en-US" sz="1800" dirty="0" smtClean="0"/>
              <a:t>Data distribution to the SuperDARN community</a:t>
            </a:r>
          </a:p>
          <a:p>
            <a:pPr lvl="2">
              <a:buClr>
                <a:srgbClr val="FF0000"/>
              </a:buClr>
              <a:tabLst>
                <a:tab pos="1371600" algn="l"/>
              </a:tabLst>
            </a:pPr>
            <a:r>
              <a:rPr lang="en-US" sz="1800" dirty="0" smtClean="0"/>
              <a:t>Production of Key Parameters for the NASA ISTP/GGS Mission</a:t>
            </a:r>
          </a:p>
          <a:p>
            <a:pPr lvl="1">
              <a:buClr>
                <a:srgbClr val="FF0000"/>
              </a:buClr>
              <a:buNone/>
              <a:tabLst>
                <a:tab pos="1371600" algn="l"/>
              </a:tabLst>
            </a:pPr>
            <a:r>
              <a:rPr lang="en-US" sz="1800" dirty="0" smtClean="0"/>
              <a:t>		</a:t>
            </a:r>
            <a:endParaRPr lang="en-US" sz="1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800" i="1" dirty="0">
                <a:solidFill>
                  <a:prstClr val="black"/>
                </a:solidFill>
              </a:rPr>
              <a:t>Leicester University 23-24 April 1992 </a:t>
            </a:r>
            <a:endParaRPr lang="en-US" dirty="0"/>
          </a:p>
        </p:txBody>
      </p:sp>
      <p:sp>
        <p:nvSpPr>
          <p:cNvPr id="3" name="Content Placeholder 2"/>
          <p:cNvSpPr>
            <a:spLocks noGrp="1"/>
          </p:cNvSpPr>
          <p:nvPr>
            <p:ph idx="1"/>
          </p:nvPr>
        </p:nvSpPr>
        <p:spPr>
          <a:xfrm>
            <a:off x="457200" y="914400"/>
            <a:ext cx="8229600" cy="5211763"/>
          </a:xfrm>
        </p:spPr>
        <p:txBody>
          <a:bodyPr>
            <a:normAutofit/>
          </a:bodyPr>
          <a:lstStyle/>
          <a:p>
            <a:pPr>
              <a:buClr>
                <a:srgbClr val="FF0000"/>
              </a:buClr>
              <a:tabLst>
                <a:tab pos="1371600" algn="l"/>
              </a:tabLst>
            </a:pPr>
            <a:r>
              <a:rPr lang="en-US" sz="2000" dirty="0" smtClean="0"/>
              <a:t>WG3:	Radar Construction</a:t>
            </a:r>
          </a:p>
          <a:p>
            <a:pPr lvl="1">
              <a:buClr>
                <a:srgbClr val="FF0000"/>
              </a:buClr>
              <a:buFont typeface="Arial" pitchFamily="34" charset="0"/>
              <a:buChar char="•"/>
              <a:tabLst>
                <a:tab pos="1371600" algn="l"/>
              </a:tabLst>
            </a:pPr>
            <a:r>
              <a:rPr lang="en-US" sz="1800" dirty="0" smtClean="0"/>
              <a:t>Site location requirements</a:t>
            </a:r>
          </a:p>
          <a:p>
            <a:pPr lvl="1">
              <a:buClr>
                <a:srgbClr val="FF0000"/>
              </a:buClr>
              <a:buFont typeface="Arial" pitchFamily="34" charset="0"/>
              <a:buChar char="•"/>
              <a:tabLst>
                <a:tab pos="1371600" algn="l"/>
              </a:tabLst>
            </a:pPr>
            <a:r>
              <a:rPr lang="en-US" sz="1800" dirty="0" smtClean="0"/>
              <a:t>Pointing directions of new radars</a:t>
            </a:r>
          </a:p>
          <a:p>
            <a:pPr lvl="1">
              <a:buClr>
                <a:srgbClr val="FF0000"/>
              </a:buClr>
              <a:buFont typeface="Arial" pitchFamily="34" charset="0"/>
              <a:buChar char="•"/>
              <a:tabLst>
                <a:tab pos="1371600" algn="l"/>
              </a:tabLst>
            </a:pPr>
            <a:r>
              <a:rPr lang="en-US" sz="1800" dirty="0" smtClean="0"/>
              <a:t>Site sharing constraints/benefits</a:t>
            </a:r>
          </a:p>
          <a:p>
            <a:pPr lvl="1">
              <a:buClr>
                <a:srgbClr val="FF0000"/>
              </a:buClr>
              <a:buFont typeface="Arial" pitchFamily="34" charset="0"/>
              <a:buChar char="•"/>
              <a:tabLst>
                <a:tab pos="1371600" algn="l"/>
              </a:tabLst>
            </a:pPr>
            <a:r>
              <a:rPr lang="en-US" sz="1800" dirty="0" smtClean="0"/>
              <a:t>Construction collaboration</a:t>
            </a:r>
          </a:p>
          <a:p>
            <a:pPr lvl="1">
              <a:buClr>
                <a:srgbClr val="FF0000"/>
              </a:buClr>
              <a:buFont typeface="Arial" pitchFamily="34" charset="0"/>
              <a:buChar char="•"/>
              <a:tabLst>
                <a:tab pos="1371600" algn="l"/>
              </a:tabLst>
            </a:pPr>
            <a:r>
              <a:rPr lang="en-US" sz="1800" dirty="0" smtClean="0"/>
              <a:t>Testing and calibration of new radars</a:t>
            </a:r>
          </a:p>
          <a:p>
            <a:pPr lvl="2">
              <a:buClr>
                <a:srgbClr val="FF0000"/>
              </a:buClr>
              <a:tabLst>
                <a:tab pos="1371600" algn="l"/>
              </a:tabLst>
            </a:pPr>
            <a:r>
              <a:rPr lang="en-US" sz="1800" i="1" dirty="0" smtClean="0"/>
              <a:t>It is important to stress that adequate documentation and test procedures are necessary for a collaborative development of this type. It is agreed that suitable documentation be provided for all items supplied to other groups.</a:t>
            </a:r>
          </a:p>
          <a:p>
            <a:pPr lvl="1">
              <a:buClr>
                <a:srgbClr val="FF0000"/>
              </a:buClr>
              <a:buFont typeface="Arial" pitchFamily="34" charset="0"/>
              <a:buChar char="•"/>
              <a:tabLst>
                <a:tab pos="1371600" algn="l"/>
              </a:tabLst>
            </a:pPr>
            <a:r>
              <a:rPr lang="en-US" sz="1800" dirty="0" smtClean="0"/>
              <a:t>Construction concerns</a:t>
            </a:r>
          </a:p>
          <a:p>
            <a:pPr lvl="1">
              <a:buClr>
                <a:srgbClr val="FF0000"/>
              </a:buClr>
              <a:buFont typeface="Arial" pitchFamily="34" charset="0"/>
              <a:buChar char="•"/>
              <a:tabLst>
                <a:tab pos="1371600" algn="l"/>
              </a:tabLst>
            </a:pPr>
            <a:r>
              <a:rPr lang="en-US" sz="1800" dirty="0" smtClean="0"/>
              <a:t>Scheduling of radar deployment</a:t>
            </a:r>
            <a:endParaRPr lang="en-US" sz="1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r>
              <a:rPr lang="en-US" sz="2800" i="1" dirty="0" smtClean="0">
                <a:solidFill>
                  <a:prstClr val="black"/>
                </a:solidFill>
              </a:rPr>
              <a:t>Deployment Plan at Leicester University Meeting </a:t>
            </a:r>
            <a:endParaRPr lang="en-US" sz="2800" dirty="0"/>
          </a:p>
        </p:txBody>
      </p:sp>
      <p:pic>
        <p:nvPicPr>
          <p:cNvPr id="1027" name="Picture 3" descr="C:\Users\ray\Desktop\Orig SuperDARN Deployment Plan.jpg"/>
          <p:cNvPicPr>
            <a:picLocks noChangeAspect="1" noChangeArrowheads="1"/>
          </p:cNvPicPr>
          <p:nvPr/>
        </p:nvPicPr>
        <p:blipFill>
          <a:blip r:embed="rId3" cstate="print"/>
          <a:srcRect/>
          <a:stretch>
            <a:fillRect/>
          </a:stretch>
        </p:blipFill>
        <p:spPr bwMode="auto">
          <a:xfrm>
            <a:off x="1524000" y="784224"/>
            <a:ext cx="5997575" cy="599757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800" i="1" dirty="0">
                <a:solidFill>
                  <a:prstClr val="black"/>
                </a:solidFill>
              </a:rPr>
              <a:t>Leicester University 23-24 April 1992 </a:t>
            </a:r>
            <a:endParaRPr lang="en-US" dirty="0"/>
          </a:p>
        </p:txBody>
      </p:sp>
      <p:sp>
        <p:nvSpPr>
          <p:cNvPr id="3" name="Content Placeholder 2"/>
          <p:cNvSpPr>
            <a:spLocks noGrp="1"/>
          </p:cNvSpPr>
          <p:nvPr>
            <p:ph idx="1"/>
          </p:nvPr>
        </p:nvSpPr>
        <p:spPr>
          <a:xfrm>
            <a:off x="457200" y="914400"/>
            <a:ext cx="8229600" cy="5211763"/>
          </a:xfrm>
        </p:spPr>
        <p:txBody>
          <a:bodyPr>
            <a:normAutofit/>
          </a:bodyPr>
          <a:lstStyle/>
          <a:p>
            <a:pPr>
              <a:buClr>
                <a:srgbClr val="FF0000"/>
              </a:buClr>
              <a:tabLst>
                <a:tab pos="1371600" algn="l"/>
              </a:tabLst>
            </a:pPr>
            <a:r>
              <a:rPr lang="en-US" sz="2000" dirty="0" smtClean="0"/>
              <a:t>WG4:	Data Analysis</a:t>
            </a:r>
          </a:p>
          <a:p>
            <a:pPr lvl="1">
              <a:buClr>
                <a:srgbClr val="FF0000"/>
              </a:buClr>
              <a:buFont typeface="Arial" pitchFamily="34" charset="0"/>
              <a:buChar char="•"/>
              <a:tabLst>
                <a:tab pos="1371600" algn="l"/>
              </a:tabLst>
            </a:pPr>
            <a:r>
              <a:rPr lang="en-US" sz="1800" dirty="0" err="1" smtClean="0"/>
              <a:t>Fitacf</a:t>
            </a:r>
            <a:endParaRPr lang="en-US" sz="1800" dirty="0" smtClean="0"/>
          </a:p>
          <a:p>
            <a:pPr lvl="2">
              <a:buClr>
                <a:srgbClr val="FF0000"/>
              </a:buClr>
              <a:tabLst>
                <a:tab pos="1371600" algn="l"/>
              </a:tabLst>
            </a:pPr>
            <a:r>
              <a:rPr lang="en-US" sz="1800" dirty="0" err="1" smtClean="0"/>
              <a:t>Kile</a:t>
            </a:r>
            <a:r>
              <a:rPr lang="en-US" sz="1800" dirty="0" smtClean="0"/>
              <a:t> Baker responsible for updating </a:t>
            </a:r>
            <a:r>
              <a:rPr lang="en-US" sz="1800" dirty="0" err="1" smtClean="0"/>
              <a:t>fitacf</a:t>
            </a:r>
            <a:r>
              <a:rPr lang="en-US" sz="1800" dirty="0" smtClean="0"/>
              <a:t> for SuperDARN</a:t>
            </a:r>
          </a:p>
          <a:p>
            <a:pPr lvl="1">
              <a:buClr>
                <a:srgbClr val="FF0000"/>
              </a:buClr>
              <a:buFont typeface="Arial" pitchFamily="34" charset="0"/>
              <a:buChar char="•"/>
              <a:tabLst>
                <a:tab pos="1371600" algn="l"/>
              </a:tabLst>
            </a:pPr>
            <a:r>
              <a:rPr lang="en-US" sz="1800" dirty="0" smtClean="0"/>
              <a:t>Data merging algorithms</a:t>
            </a:r>
          </a:p>
          <a:p>
            <a:pPr lvl="2">
              <a:buClr>
                <a:srgbClr val="FF0000"/>
              </a:buClr>
              <a:tabLst>
                <a:tab pos="1371600" algn="l"/>
              </a:tabLst>
            </a:pPr>
            <a:r>
              <a:rPr lang="en-US" sz="1800" dirty="0" smtClean="0"/>
              <a:t>Merging  algorithm working group: Mike </a:t>
            </a:r>
            <a:r>
              <a:rPr lang="en-US" sz="1800" dirty="0" err="1" smtClean="0"/>
              <a:t>Pinnock</a:t>
            </a:r>
            <a:r>
              <a:rPr lang="en-US" sz="1800" dirty="0" smtClean="0"/>
              <a:t>, chair</a:t>
            </a:r>
          </a:p>
          <a:p>
            <a:pPr lvl="1">
              <a:buClr>
                <a:srgbClr val="FF0000"/>
              </a:buClr>
              <a:buFont typeface="Arial" pitchFamily="34" charset="0"/>
              <a:buChar char="•"/>
              <a:tabLst>
                <a:tab pos="1371600" algn="l"/>
              </a:tabLst>
            </a:pPr>
            <a:r>
              <a:rPr lang="en-US" sz="1800" dirty="0" smtClean="0"/>
              <a:t>2D data representation</a:t>
            </a:r>
          </a:p>
          <a:p>
            <a:pPr lvl="2">
              <a:buClr>
                <a:srgbClr val="FF0000"/>
              </a:buClr>
              <a:tabLst>
                <a:tab pos="1371600" algn="l"/>
              </a:tabLst>
            </a:pPr>
            <a:r>
              <a:rPr lang="en-US" sz="1800" dirty="0" smtClean="0"/>
              <a:t>Plotting &amp; software working group: </a:t>
            </a:r>
            <a:r>
              <a:rPr lang="en-US" sz="1800" dirty="0" err="1" smtClean="0"/>
              <a:t>Kile</a:t>
            </a:r>
            <a:r>
              <a:rPr lang="en-US" sz="1800" dirty="0" smtClean="0"/>
              <a:t> Baker, chair</a:t>
            </a:r>
          </a:p>
          <a:p>
            <a:pPr lvl="1">
              <a:buClr>
                <a:srgbClr val="FF0000"/>
              </a:buClr>
              <a:buFont typeface="Arial" pitchFamily="34" charset="0"/>
              <a:buChar char="•"/>
              <a:tabLst>
                <a:tab pos="1371600" algn="l"/>
              </a:tabLst>
            </a:pPr>
            <a:r>
              <a:rPr lang="en-US" sz="1800" dirty="0" smtClean="0"/>
              <a:t>General purpose analysis software (e.g. IDL)</a:t>
            </a:r>
          </a:p>
          <a:p>
            <a:pPr lvl="1">
              <a:buClr>
                <a:srgbClr val="FF0000"/>
              </a:buClr>
              <a:buFont typeface="Arial" pitchFamily="34" charset="0"/>
              <a:buChar char="•"/>
              <a:tabLst>
                <a:tab pos="1371600" algn="l"/>
              </a:tabLst>
            </a:pPr>
            <a:r>
              <a:rPr lang="en-US" sz="1800" dirty="0" smtClean="0"/>
              <a:t>SuperDARN specific analysis software</a:t>
            </a:r>
          </a:p>
          <a:p>
            <a:pPr lvl="2">
              <a:buClr>
                <a:srgbClr val="FF0000"/>
              </a:buClr>
              <a:tabLst>
                <a:tab pos="1371600" algn="l"/>
              </a:tabLst>
            </a:pPr>
            <a:r>
              <a:rPr lang="en-US" sz="1800" dirty="0" smtClean="0"/>
              <a:t>Plotting &amp; software working group: </a:t>
            </a:r>
            <a:r>
              <a:rPr lang="en-US" sz="1800" dirty="0" err="1" smtClean="0"/>
              <a:t>Kile</a:t>
            </a:r>
            <a:r>
              <a:rPr lang="en-US" sz="1800" dirty="0" smtClean="0"/>
              <a:t> Baker, chair</a:t>
            </a:r>
          </a:p>
          <a:p>
            <a:pPr lvl="1">
              <a:buClr>
                <a:srgbClr val="FF0000"/>
              </a:buClr>
              <a:buFont typeface="Arial" pitchFamily="34" charset="0"/>
              <a:buChar char="•"/>
              <a:tabLst>
                <a:tab pos="1371600" algn="l"/>
              </a:tabLst>
            </a:pPr>
            <a:r>
              <a:rPr lang="en-US" sz="1800" dirty="0" smtClean="0"/>
              <a:t>Sharing software development responsibilities</a:t>
            </a:r>
          </a:p>
          <a:p>
            <a:pPr lvl="1">
              <a:buClr>
                <a:srgbClr val="FF0000"/>
              </a:buClr>
              <a:buFont typeface="Arial" pitchFamily="34" charset="0"/>
              <a:buChar char="•"/>
              <a:tabLst>
                <a:tab pos="1371600" algn="l"/>
              </a:tabLst>
            </a:pPr>
            <a:r>
              <a:rPr lang="en-US" sz="1800" dirty="0" smtClean="0"/>
              <a:t>The  Ten Commandments</a:t>
            </a:r>
          </a:p>
          <a:p>
            <a:pPr lvl="2">
              <a:buClr>
                <a:srgbClr val="FF0000"/>
              </a:buClr>
              <a:tabLst>
                <a:tab pos="1371600" algn="l"/>
              </a:tabLst>
            </a:pPr>
            <a:r>
              <a:rPr lang="en-US" sz="1800" dirty="0" smtClean="0"/>
              <a:t>Software restrictions imposed by Moses Baker</a:t>
            </a:r>
          </a:p>
          <a:p>
            <a:pPr lvl="3">
              <a:buClr>
                <a:srgbClr val="FF0000"/>
              </a:buClr>
              <a:buFont typeface="Arial" pitchFamily="34" charset="0"/>
              <a:buChar char="•"/>
              <a:tabLst>
                <a:tab pos="1371600" algn="l"/>
              </a:tabLst>
            </a:pPr>
            <a:r>
              <a:rPr lang="en-US" sz="1800" dirty="0" smtClean="0"/>
              <a:t>e.g. Thou </a:t>
            </a:r>
            <a:r>
              <a:rPr lang="en-US" sz="1800" dirty="0" err="1" smtClean="0"/>
              <a:t>shalt</a:t>
            </a:r>
            <a:r>
              <a:rPr lang="en-US" sz="1800" dirty="0" smtClean="0"/>
              <a:t> not touch “</a:t>
            </a:r>
            <a:r>
              <a:rPr lang="en-US" sz="1800" dirty="0" err="1" smtClean="0"/>
              <a:t>rbpos</a:t>
            </a:r>
            <a:r>
              <a:rPr lang="en-US" sz="1800" dirty="0" smtClean="0"/>
              <a:t>”.</a:t>
            </a:r>
          </a:p>
          <a:p>
            <a:pPr lvl="1">
              <a:buClr>
                <a:srgbClr val="FF0000"/>
              </a:buClr>
              <a:buFont typeface="Arial" pitchFamily="34" charset="0"/>
              <a:buChar char="•"/>
              <a:tabLst>
                <a:tab pos="1371600" algn="l"/>
              </a:tabLst>
            </a:pPr>
            <a:endParaRPr lang="en-US" sz="1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800" i="1" dirty="0">
                <a:solidFill>
                  <a:prstClr val="black"/>
                </a:solidFill>
              </a:rPr>
              <a:t>Leicester University 23-24 April 1992 </a:t>
            </a:r>
            <a:endParaRPr lang="en-US" dirty="0"/>
          </a:p>
        </p:txBody>
      </p:sp>
      <p:sp>
        <p:nvSpPr>
          <p:cNvPr id="3" name="Content Placeholder 2"/>
          <p:cNvSpPr>
            <a:spLocks noGrp="1"/>
          </p:cNvSpPr>
          <p:nvPr>
            <p:ph idx="1"/>
          </p:nvPr>
        </p:nvSpPr>
        <p:spPr>
          <a:xfrm>
            <a:off x="457200" y="914400"/>
            <a:ext cx="8229600" cy="5715000"/>
          </a:xfrm>
        </p:spPr>
        <p:txBody>
          <a:bodyPr>
            <a:normAutofit/>
          </a:bodyPr>
          <a:lstStyle/>
          <a:p>
            <a:pPr>
              <a:spcBef>
                <a:spcPts val="600"/>
              </a:spcBef>
              <a:buClr>
                <a:srgbClr val="FF0000"/>
              </a:buClr>
            </a:pPr>
            <a:r>
              <a:rPr lang="en-US" sz="2000" dirty="0" smtClean="0"/>
              <a:t>Summary Comments</a:t>
            </a:r>
          </a:p>
          <a:p>
            <a:pPr lvl="1">
              <a:spcBef>
                <a:spcPts val="600"/>
              </a:spcBef>
              <a:buClr>
                <a:srgbClr val="FF0000"/>
              </a:buClr>
              <a:buBlip>
                <a:blip r:embed="rId3"/>
              </a:buBlip>
            </a:pPr>
            <a:r>
              <a:rPr lang="en-US" sz="1800" dirty="0" smtClean="0"/>
              <a:t>The Leicester meeting was notable for the level of enthusiasm and participation by all participants</a:t>
            </a:r>
          </a:p>
          <a:p>
            <a:pPr lvl="1">
              <a:spcBef>
                <a:spcPts val="600"/>
              </a:spcBef>
              <a:buClr>
                <a:srgbClr val="FF0000"/>
              </a:buClr>
              <a:buBlip>
                <a:blip r:embed="rId3"/>
              </a:buBlip>
            </a:pPr>
            <a:r>
              <a:rPr lang="en-US" sz="1800" dirty="0"/>
              <a:t>D</a:t>
            </a:r>
            <a:r>
              <a:rPr lang="en-US" sz="1800" dirty="0" smtClean="0"/>
              <a:t>esign of the planned radars remained very similar to that of the PACE radars</a:t>
            </a:r>
          </a:p>
          <a:p>
            <a:pPr lvl="1">
              <a:spcBef>
                <a:spcPts val="600"/>
              </a:spcBef>
              <a:buClr>
                <a:srgbClr val="FF0000"/>
              </a:buClr>
              <a:buBlip>
                <a:blip r:embed="rId3"/>
              </a:buBlip>
            </a:pPr>
            <a:r>
              <a:rPr lang="en-US" sz="1800" dirty="0"/>
              <a:t>H</a:t>
            </a:r>
            <a:r>
              <a:rPr lang="en-US" sz="1800" dirty="0" smtClean="0"/>
              <a:t>ardware interfaces for the DIO and ADC cards, the phasing matrix, and the receivers were unchanged.</a:t>
            </a:r>
          </a:p>
          <a:p>
            <a:pPr lvl="1">
              <a:spcBef>
                <a:spcPts val="600"/>
              </a:spcBef>
              <a:buClr>
                <a:srgbClr val="FF0000"/>
              </a:buClr>
              <a:buBlip>
                <a:blip r:embed="rId3"/>
              </a:buBlip>
            </a:pPr>
            <a:r>
              <a:rPr lang="en-US" sz="1800" dirty="0" smtClean="0"/>
              <a:t>Over the next year, Leicester engineers developed an ISA-standard PC card for GPS Time and associated driver software.</a:t>
            </a:r>
          </a:p>
          <a:p>
            <a:pPr lvl="1">
              <a:spcBef>
                <a:spcPts val="600"/>
              </a:spcBef>
              <a:buClr>
                <a:srgbClr val="FF0000"/>
              </a:buClr>
              <a:buBlip>
                <a:blip r:embed="rId3"/>
              </a:buBlip>
            </a:pPr>
            <a:r>
              <a:rPr lang="en-US" sz="1800" dirty="0" smtClean="0"/>
              <a:t>For the most part:</a:t>
            </a:r>
          </a:p>
          <a:p>
            <a:pPr lvl="2">
              <a:spcBef>
                <a:spcPts val="600"/>
              </a:spcBef>
              <a:buClr>
                <a:srgbClr val="FF0000"/>
              </a:buClr>
              <a:buBlip>
                <a:blip r:embed="rId3"/>
              </a:buBlip>
            </a:pPr>
            <a:r>
              <a:rPr lang="en-US" sz="1800" dirty="0" smtClean="0"/>
              <a:t>The SuperDARN era began with no major changes to the radar hardware control software.</a:t>
            </a:r>
          </a:p>
          <a:p>
            <a:pPr lvl="2">
              <a:spcBef>
                <a:spcPts val="600"/>
              </a:spcBef>
              <a:buClr>
                <a:srgbClr val="FF0000"/>
              </a:buClr>
              <a:buBlip>
                <a:blip r:embed="rId3"/>
              </a:buBlip>
            </a:pPr>
            <a:r>
              <a:rPr lang="en-US" sz="1800" dirty="0" smtClean="0"/>
              <a:t>Significant improvements made by </a:t>
            </a:r>
            <a:r>
              <a:rPr lang="en-US" sz="1800" dirty="0" err="1" smtClean="0"/>
              <a:t>Kile</a:t>
            </a:r>
            <a:r>
              <a:rPr lang="en-US" sz="1800" dirty="0" smtClean="0"/>
              <a:t> Baker to “</a:t>
            </a:r>
            <a:r>
              <a:rPr lang="en-US" sz="1800" dirty="0" err="1" smtClean="0"/>
              <a:t>fitacf</a:t>
            </a:r>
            <a:r>
              <a:rPr lang="en-US" sz="1800" dirty="0" smtClean="0"/>
              <a:t>”.</a:t>
            </a:r>
          </a:p>
          <a:p>
            <a:pPr lvl="2">
              <a:spcBef>
                <a:spcPts val="600"/>
              </a:spcBef>
              <a:buClr>
                <a:srgbClr val="FF0000"/>
              </a:buClr>
              <a:buBlip>
                <a:blip r:embed="rId3"/>
              </a:buBlip>
            </a:pPr>
            <a:r>
              <a:rPr lang="en-US" sz="1800" dirty="0" smtClean="0"/>
              <a:t>Significant developments were required to produce analysis software based on “merging” data from two radars.</a:t>
            </a:r>
          </a:p>
          <a:p>
            <a:pPr lvl="1">
              <a:spcBef>
                <a:spcPts val="600"/>
              </a:spcBef>
              <a:buClr>
                <a:srgbClr val="FF0000"/>
              </a:buClr>
              <a:buBlip>
                <a:blip r:embed="rId4"/>
              </a:buBlip>
            </a:pPr>
            <a:r>
              <a:rPr lang="en-US" sz="1800" dirty="0" smtClean="0"/>
              <a:t>Proposals to develop and implement radar calibration software and test procedures were either ignored or forgotten.</a:t>
            </a:r>
          </a:p>
          <a:p>
            <a:pPr lvl="2">
              <a:spcBef>
                <a:spcPts val="600"/>
              </a:spcBef>
              <a:buClr>
                <a:srgbClr val="FF0000"/>
              </a:buClr>
              <a:buBlip>
                <a:blip r:embed="rId4"/>
              </a:buBlip>
            </a:pPr>
            <a:r>
              <a:rPr lang="en-US" sz="1800" dirty="0" smtClean="0"/>
              <a:t>Our Philosophy:  Radars operating well if they produced interesting data!</a:t>
            </a:r>
            <a:endParaRPr lang="en-US" sz="1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800" i="1" dirty="0" smtClean="0"/>
              <a:t>University of Saskatchewan  28-29 April 1993</a:t>
            </a:r>
            <a:endParaRPr lang="en-US" sz="2800" i="1" dirty="0"/>
          </a:p>
        </p:txBody>
      </p:sp>
      <p:sp>
        <p:nvSpPr>
          <p:cNvPr id="3" name="Content Placeholder 2"/>
          <p:cNvSpPr>
            <a:spLocks noGrp="1"/>
          </p:cNvSpPr>
          <p:nvPr>
            <p:ph idx="1"/>
          </p:nvPr>
        </p:nvSpPr>
        <p:spPr>
          <a:xfrm>
            <a:off x="457200" y="914400"/>
            <a:ext cx="8229600" cy="5211763"/>
          </a:xfrm>
        </p:spPr>
        <p:txBody>
          <a:bodyPr>
            <a:normAutofit/>
          </a:bodyPr>
          <a:lstStyle/>
          <a:p>
            <a:pPr>
              <a:spcBef>
                <a:spcPts val="600"/>
              </a:spcBef>
              <a:buClr>
                <a:srgbClr val="FF0000"/>
              </a:buClr>
            </a:pPr>
            <a:r>
              <a:rPr lang="en-US" sz="2000" dirty="0" smtClean="0"/>
              <a:t>One year later in Canada …….</a:t>
            </a:r>
          </a:p>
          <a:p>
            <a:pPr>
              <a:spcBef>
                <a:spcPts val="600"/>
              </a:spcBef>
              <a:buClr>
                <a:srgbClr val="FF0000"/>
              </a:buClr>
            </a:pPr>
            <a:r>
              <a:rPr lang="en-US" sz="2000" dirty="0" smtClean="0"/>
              <a:t>Funding had been received for NE-directed radar in Saskatoon</a:t>
            </a:r>
          </a:p>
          <a:p>
            <a:pPr lvl="1">
              <a:spcBef>
                <a:spcPts val="600"/>
              </a:spcBef>
              <a:buClr>
                <a:srgbClr val="FF0000"/>
              </a:buClr>
              <a:buFont typeface="Arial" pitchFamily="34" charset="0"/>
              <a:buChar char="•"/>
            </a:pPr>
            <a:r>
              <a:rPr lang="en-US" sz="1800" dirty="0" smtClean="0"/>
              <a:t>Antenna arrays and building constructed</a:t>
            </a:r>
          </a:p>
          <a:p>
            <a:pPr>
              <a:spcBef>
                <a:spcPts val="600"/>
              </a:spcBef>
              <a:buClr>
                <a:srgbClr val="FF0000"/>
              </a:buClr>
            </a:pPr>
            <a:r>
              <a:rPr lang="en-US" sz="2000" dirty="0" smtClean="0"/>
              <a:t>Antenna arrays and building  for NW-directed radar constructed in late 1992 near </a:t>
            </a:r>
            <a:r>
              <a:rPr lang="en-US" sz="2000" dirty="0" err="1" smtClean="0"/>
              <a:t>Kapuskasing</a:t>
            </a:r>
            <a:r>
              <a:rPr lang="en-US" sz="2000" dirty="0" smtClean="0"/>
              <a:t>, Ontario.</a:t>
            </a:r>
          </a:p>
          <a:p>
            <a:pPr lvl="1">
              <a:spcBef>
                <a:spcPts val="600"/>
              </a:spcBef>
              <a:buClr>
                <a:srgbClr val="FF0000"/>
              </a:buClr>
              <a:buFont typeface="Arial" pitchFamily="34" charset="0"/>
              <a:buChar char="•"/>
            </a:pPr>
            <a:r>
              <a:rPr lang="en-US" sz="1800" dirty="0" smtClean="0"/>
              <a:t>40 Hectares of land purchased by JHU.</a:t>
            </a:r>
          </a:p>
          <a:p>
            <a:pPr lvl="1">
              <a:spcBef>
                <a:spcPts val="600"/>
              </a:spcBef>
              <a:buClr>
                <a:srgbClr val="FF0000"/>
              </a:buClr>
              <a:buFont typeface="Arial" pitchFamily="34" charset="0"/>
              <a:buChar char="•"/>
            </a:pPr>
            <a:r>
              <a:rPr lang="en-US" sz="1800" dirty="0" smtClean="0"/>
              <a:t>Everything ready except possibly the NASA funding?</a:t>
            </a:r>
          </a:p>
          <a:p>
            <a:pPr>
              <a:spcBef>
                <a:spcPts val="600"/>
              </a:spcBef>
              <a:buClr>
                <a:srgbClr val="FF0000"/>
              </a:buClr>
            </a:pPr>
            <a:r>
              <a:rPr lang="en-US" sz="2000" dirty="0" smtClean="0"/>
              <a:t>Final installation of both radars planned for July 1993.</a:t>
            </a:r>
          </a:p>
          <a:p>
            <a:pPr lvl="1">
              <a:spcBef>
                <a:spcPts val="600"/>
              </a:spcBef>
              <a:buClr>
                <a:srgbClr val="FF0000"/>
              </a:buClr>
              <a:buFont typeface="Arial" pitchFamily="34" charset="0"/>
              <a:buChar char="•"/>
            </a:pPr>
            <a:r>
              <a:rPr lang="en-US" sz="1800" dirty="0" smtClean="0"/>
              <a:t>Note!  Both radars were put into operation over a two-week interval. </a:t>
            </a:r>
          </a:p>
          <a:p>
            <a:pPr lvl="2">
              <a:spcBef>
                <a:spcPts val="600"/>
              </a:spcBef>
              <a:buClr>
                <a:srgbClr val="FF0000"/>
              </a:buClr>
            </a:pPr>
            <a:r>
              <a:rPr lang="en-US" sz="1800" dirty="0" smtClean="0"/>
              <a:t>Week 1: Installation of Saskatoon </a:t>
            </a:r>
            <a:r>
              <a:rPr lang="en-US" sz="1800" dirty="0" err="1" smtClean="0"/>
              <a:t>electonics</a:t>
            </a:r>
            <a:r>
              <a:rPr lang="en-US" sz="1800" dirty="0" smtClean="0"/>
              <a:t>. </a:t>
            </a:r>
          </a:p>
          <a:p>
            <a:pPr lvl="2">
              <a:spcBef>
                <a:spcPts val="600"/>
              </a:spcBef>
              <a:buClr>
                <a:srgbClr val="FF0000"/>
              </a:buClr>
            </a:pPr>
            <a:r>
              <a:rPr lang="en-US" sz="1800" dirty="0" smtClean="0"/>
              <a:t>Week 2: Installation of </a:t>
            </a:r>
            <a:r>
              <a:rPr lang="en-US" sz="1800" dirty="0" err="1" smtClean="0"/>
              <a:t>Kapuskasing</a:t>
            </a:r>
            <a:r>
              <a:rPr lang="en-US" sz="1800" dirty="0" smtClean="0"/>
              <a:t> </a:t>
            </a:r>
            <a:r>
              <a:rPr lang="en-US" sz="1800" dirty="0" err="1" smtClean="0"/>
              <a:t>electonics</a:t>
            </a:r>
            <a:r>
              <a:rPr lang="en-US" sz="1800" dirty="0" smtClean="0"/>
              <a:t>.</a:t>
            </a:r>
          </a:p>
          <a:p>
            <a:pPr lvl="2">
              <a:spcBef>
                <a:spcPts val="600"/>
              </a:spcBef>
              <a:buClr>
                <a:srgbClr val="FF0000"/>
              </a:buClr>
            </a:pPr>
            <a:r>
              <a:rPr lang="en-US" sz="1800" dirty="0" smtClean="0"/>
              <a:t>Only one interface </a:t>
            </a:r>
            <a:r>
              <a:rPr lang="en-US" sz="1800" dirty="0" smtClean="0"/>
              <a:t>minor issue</a:t>
            </a:r>
            <a:endParaRPr lang="en-US" sz="1800" dirty="0" smtClean="0"/>
          </a:p>
          <a:p>
            <a:pPr lvl="1">
              <a:spcBef>
                <a:spcPts val="600"/>
              </a:spcBef>
              <a:buClr>
                <a:srgbClr val="FF0000"/>
              </a:buClr>
              <a:buFont typeface="Arial" pitchFamily="34" charset="0"/>
              <a:buChar char="•"/>
            </a:pPr>
            <a:r>
              <a:rPr lang="en-US" sz="1800" dirty="0" smtClean="0"/>
              <a:t>Unfortunately, lightning damage shut down the </a:t>
            </a:r>
            <a:r>
              <a:rPr lang="en-US" sz="1800" dirty="0" err="1" smtClean="0"/>
              <a:t>Kapuskasing</a:t>
            </a:r>
            <a:r>
              <a:rPr lang="en-US" sz="1800" dirty="0" smtClean="0"/>
              <a:t> radar after 1 week of operation and the Saskatoon radar about 2 months later.</a:t>
            </a:r>
          </a:p>
          <a:p>
            <a:pPr lvl="1">
              <a:spcBef>
                <a:spcPts val="600"/>
              </a:spcBef>
              <a:buClr>
                <a:srgbClr val="FF0000"/>
              </a:buClr>
            </a:pPr>
            <a:endParaRPr lang="en-US" sz="1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2800" i="1" dirty="0" smtClean="0">
                <a:solidFill>
                  <a:prstClr val="black"/>
                </a:solidFill>
              </a:rPr>
              <a:t>University of Saskatchewan  28-29 April 1993</a:t>
            </a:r>
            <a:endParaRPr lang="en-US" dirty="0"/>
          </a:p>
        </p:txBody>
      </p:sp>
      <p:sp>
        <p:nvSpPr>
          <p:cNvPr id="3" name="Content Placeholder 2"/>
          <p:cNvSpPr>
            <a:spLocks noGrp="1"/>
          </p:cNvSpPr>
          <p:nvPr>
            <p:ph idx="1"/>
          </p:nvPr>
        </p:nvSpPr>
        <p:spPr>
          <a:xfrm>
            <a:off x="609600" y="990600"/>
            <a:ext cx="8229600" cy="4525963"/>
          </a:xfrm>
        </p:spPr>
        <p:txBody>
          <a:bodyPr>
            <a:normAutofit/>
          </a:bodyPr>
          <a:lstStyle/>
          <a:p>
            <a:pPr>
              <a:spcBef>
                <a:spcPts val="600"/>
              </a:spcBef>
              <a:buClr>
                <a:srgbClr val="FF0000"/>
              </a:buClr>
            </a:pPr>
            <a:r>
              <a:rPr lang="en-US" sz="2000" dirty="0" smtClean="0"/>
              <a:t>Iceland West Radar</a:t>
            </a:r>
          </a:p>
          <a:p>
            <a:pPr lvl="1">
              <a:spcBef>
                <a:spcPts val="600"/>
              </a:spcBef>
              <a:buClr>
                <a:srgbClr val="FF0000"/>
              </a:buClr>
              <a:buFont typeface="Arial" pitchFamily="34" charset="0"/>
              <a:buChar char="•"/>
            </a:pPr>
            <a:r>
              <a:rPr lang="en-US" sz="1800" dirty="0" smtClean="0"/>
              <a:t>At the meeting, the French team presented an ambitious plan in which construction of the radar would begin in September 1993.</a:t>
            </a:r>
          </a:p>
          <a:p>
            <a:pPr lvl="1">
              <a:spcBef>
                <a:spcPts val="600"/>
              </a:spcBef>
              <a:buClr>
                <a:srgbClr val="FF0000"/>
              </a:buClr>
              <a:buFont typeface="Arial" pitchFamily="34" charset="0"/>
              <a:buChar char="•"/>
            </a:pPr>
            <a:r>
              <a:rPr lang="en-US" sz="1800" dirty="0" smtClean="0"/>
              <a:t>Unfortunately, the licensing authority in Iceland rejected the original site.</a:t>
            </a:r>
          </a:p>
          <a:p>
            <a:pPr lvl="1">
              <a:spcBef>
                <a:spcPts val="600"/>
              </a:spcBef>
              <a:buClr>
                <a:srgbClr val="FF0000"/>
              </a:buClr>
              <a:buFont typeface="Arial" pitchFamily="34" charset="0"/>
              <a:buChar char="•"/>
            </a:pPr>
            <a:r>
              <a:rPr lang="en-US" sz="1800" dirty="0" smtClean="0"/>
              <a:t>A new site was found southeast of Reykjavik and construction began ~1 year later.</a:t>
            </a:r>
          </a:p>
          <a:p>
            <a:pPr>
              <a:spcBef>
                <a:spcPts val="600"/>
              </a:spcBef>
              <a:buClr>
                <a:srgbClr val="FF0000"/>
              </a:buClr>
            </a:pPr>
            <a:r>
              <a:rPr lang="en-US" sz="2000" dirty="0" smtClean="0"/>
              <a:t>Cutlass Radars</a:t>
            </a:r>
          </a:p>
          <a:p>
            <a:pPr lvl="1">
              <a:spcBef>
                <a:spcPts val="600"/>
              </a:spcBef>
              <a:buClr>
                <a:srgbClr val="FF0000"/>
              </a:buClr>
              <a:buFont typeface="Arial" pitchFamily="34" charset="0"/>
              <a:buChar char="•"/>
            </a:pPr>
            <a:r>
              <a:rPr lang="en-US" sz="1800" dirty="0" smtClean="0"/>
              <a:t>Plans presented for construction and deployment of the Leicester radars in Iceland and Finland</a:t>
            </a:r>
          </a:p>
          <a:p>
            <a:pPr lvl="1">
              <a:spcBef>
                <a:spcPts val="600"/>
              </a:spcBef>
              <a:buClr>
                <a:srgbClr val="FF0000"/>
              </a:buClr>
              <a:buFont typeface="Arial" pitchFamily="34" charset="0"/>
              <a:buChar char="•"/>
            </a:pPr>
            <a:r>
              <a:rPr lang="en-US" sz="1800" dirty="0" smtClean="0"/>
              <a:t>Schedule for the deployment of the radars in Iceland and Finland were scheduled for the late Autumn of 1994 and 1995, respectively.</a:t>
            </a:r>
            <a:endParaRPr lang="en-US" sz="1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a:bodyPr>
          <a:lstStyle/>
          <a:p>
            <a:r>
              <a:rPr lang="en-US" sz="2800" i="1" dirty="0" smtClean="0">
                <a:solidFill>
                  <a:prstClr val="black"/>
                </a:solidFill>
              </a:rPr>
              <a:t>University of Saskatchewan  28-29 April 1993</a:t>
            </a:r>
            <a:endParaRPr lang="en-US" dirty="0"/>
          </a:p>
        </p:txBody>
      </p:sp>
      <p:sp>
        <p:nvSpPr>
          <p:cNvPr id="3" name="Content Placeholder 2"/>
          <p:cNvSpPr>
            <a:spLocks noGrp="1"/>
          </p:cNvSpPr>
          <p:nvPr>
            <p:ph idx="1"/>
          </p:nvPr>
        </p:nvSpPr>
        <p:spPr>
          <a:xfrm>
            <a:off x="457200" y="609601"/>
            <a:ext cx="8229600" cy="1905000"/>
          </a:xfrm>
        </p:spPr>
        <p:txBody>
          <a:bodyPr>
            <a:normAutofit/>
          </a:bodyPr>
          <a:lstStyle/>
          <a:p>
            <a:pPr>
              <a:spcBef>
                <a:spcPts val="600"/>
              </a:spcBef>
              <a:buClr>
                <a:srgbClr val="FF0000"/>
              </a:buClr>
            </a:pPr>
            <a:r>
              <a:rPr lang="en-US" sz="2000" dirty="0" smtClean="0"/>
              <a:t>Other new SuperDARN radars discussed at this meeting</a:t>
            </a:r>
          </a:p>
          <a:p>
            <a:pPr lvl="1">
              <a:spcBef>
                <a:spcPts val="600"/>
              </a:spcBef>
              <a:buClr>
                <a:srgbClr val="FF0000"/>
              </a:buClr>
              <a:buFont typeface="Arial" pitchFamily="34" charset="0"/>
              <a:buChar char="•"/>
            </a:pPr>
            <a:r>
              <a:rPr lang="en-US" sz="1800" dirty="0" smtClean="0"/>
              <a:t>King Salmon Alaska:		Bob </a:t>
            </a:r>
            <a:r>
              <a:rPr lang="en-US" sz="1800" dirty="0" err="1" smtClean="0"/>
              <a:t>Hunsucker</a:t>
            </a:r>
            <a:endParaRPr lang="en-US" sz="1800" dirty="0" smtClean="0"/>
          </a:p>
          <a:p>
            <a:pPr lvl="1">
              <a:spcBef>
                <a:spcPts val="600"/>
              </a:spcBef>
              <a:buClr>
                <a:srgbClr val="FF0000"/>
              </a:buClr>
              <a:buFont typeface="Arial" pitchFamily="34" charset="0"/>
              <a:buChar char="•"/>
            </a:pPr>
            <a:r>
              <a:rPr lang="en-US" sz="1800" dirty="0" smtClean="0"/>
              <a:t>Syowa Station, Antarctica (2)	</a:t>
            </a:r>
            <a:r>
              <a:rPr lang="en-US" sz="1800" dirty="0" err="1" smtClean="0"/>
              <a:t>Hisao</a:t>
            </a:r>
            <a:r>
              <a:rPr lang="en-US" sz="1800" dirty="0" smtClean="0"/>
              <a:t> </a:t>
            </a:r>
            <a:r>
              <a:rPr lang="en-US" sz="1800" dirty="0" err="1" smtClean="0"/>
              <a:t>Yamagishi</a:t>
            </a:r>
            <a:endParaRPr lang="en-US" sz="1800" dirty="0" smtClean="0"/>
          </a:p>
          <a:p>
            <a:pPr lvl="1">
              <a:spcBef>
                <a:spcPts val="600"/>
              </a:spcBef>
              <a:buClr>
                <a:srgbClr val="FF0000"/>
              </a:buClr>
              <a:buFont typeface="Arial" pitchFamily="34" charset="0"/>
              <a:buChar char="•"/>
            </a:pPr>
            <a:r>
              <a:rPr lang="en-US" sz="1800" dirty="0" smtClean="0"/>
              <a:t>SANAE Station, Antarctica	Dave Walker</a:t>
            </a:r>
          </a:p>
          <a:p>
            <a:pPr lvl="1">
              <a:spcBef>
                <a:spcPts val="600"/>
              </a:spcBef>
              <a:buClr>
                <a:srgbClr val="FF0000"/>
              </a:buClr>
              <a:buFont typeface="Arial" pitchFamily="34" charset="0"/>
              <a:buChar char="•"/>
            </a:pPr>
            <a:r>
              <a:rPr lang="en-US" sz="1800" dirty="0" smtClean="0"/>
              <a:t>Kerguelen Island		Jean-Paul Villain</a:t>
            </a:r>
          </a:p>
          <a:p>
            <a:pPr lvl="1">
              <a:spcBef>
                <a:spcPts val="600"/>
              </a:spcBef>
              <a:buClr>
                <a:srgbClr val="FF0000"/>
              </a:buClr>
              <a:buFont typeface="Arial" pitchFamily="34" charset="0"/>
              <a:buChar char="•"/>
            </a:pPr>
            <a:endParaRPr lang="en-US" sz="1800" dirty="0"/>
          </a:p>
        </p:txBody>
      </p:sp>
      <p:pic>
        <p:nvPicPr>
          <p:cNvPr id="1026" name="Picture 2" descr="C:\Users\ray\Desktop\Radars Southern Hemisphere.jpg"/>
          <p:cNvPicPr>
            <a:picLocks noChangeAspect="1" noChangeArrowheads="1"/>
          </p:cNvPicPr>
          <p:nvPr/>
        </p:nvPicPr>
        <p:blipFill>
          <a:blip r:embed="rId3" cstate="print"/>
          <a:srcRect/>
          <a:stretch>
            <a:fillRect/>
          </a:stretch>
        </p:blipFill>
        <p:spPr bwMode="auto">
          <a:xfrm>
            <a:off x="2819400" y="2514600"/>
            <a:ext cx="4521407" cy="428159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i="1" dirty="0" smtClean="0"/>
              <a:t>Objectives</a:t>
            </a:r>
            <a:endParaRPr lang="en-US" sz="3200" i="1" dirty="0"/>
          </a:p>
        </p:txBody>
      </p:sp>
      <p:sp>
        <p:nvSpPr>
          <p:cNvPr id="3" name="Content Placeholder 2"/>
          <p:cNvSpPr>
            <a:spLocks noGrp="1"/>
          </p:cNvSpPr>
          <p:nvPr>
            <p:ph idx="1"/>
          </p:nvPr>
        </p:nvSpPr>
        <p:spPr>
          <a:xfrm>
            <a:off x="533400" y="1143000"/>
            <a:ext cx="8229600" cy="4876800"/>
          </a:xfrm>
        </p:spPr>
        <p:txBody>
          <a:bodyPr>
            <a:normAutofit/>
          </a:bodyPr>
          <a:lstStyle/>
          <a:p>
            <a:pPr>
              <a:spcBef>
                <a:spcPts val="600"/>
              </a:spcBef>
              <a:buClr>
                <a:srgbClr val="FF0000"/>
              </a:buClr>
            </a:pPr>
            <a:r>
              <a:rPr lang="en-US" sz="2000" dirty="0" smtClean="0"/>
              <a:t>Describe how the design and operation of the SuperDARN radars have evolved from the installation of the Goose Bay radar (1983) to the present day.</a:t>
            </a:r>
          </a:p>
          <a:p>
            <a:pPr>
              <a:spcBef>
                <a:spcPts val="600"/>
              </a:spcBef>
              <a:buClr>
                <a:srgbClr val="FF0000"/>
              </a:buClr>
            </a:pPr>
            <a:r>
              <a:rPr lang="en-US" sz="2000" dirty="0" smtClean="0"/>
              <a:t>Describe early SuperDARN </a:t>
            </a:r>
            <a:r>
              <a:rPr lang="en-US" sz="2000" dirty="0" smtClean="0"/>
              <a:t>meetings, activities, decisions and recommendations</a:t>
            </a:r>
            <a:endParaRPr lang="en-US" sz="2000" dirty="0" smtClean="0"/>
          </a:p>
          <a:p>
            <a:pPr lvl="1">
              <a:spcBef>
                <a:spcPts val="600"/>
              </a:spcBef>
              <a:buClr>
                <a:srgbClr val="FF0000"/>
              </a:buClr>
              <a:buFont typeface="Arial" pitchFamily="34" charset="0"/>
              <a:buChar char="•"/>
            </a:pPr>
            <a:r>
              <a:rPr lang="en-US" sz="1800" dirty="0" smtClean="0"/>
              <a:t>Leicester – 1992</a:t>
            </a:r>
          </a:p>
          <a:p>
            <a:pPr lvl="1">
              <a:spcBef>
                <a:spcPts val="600"/>
              </a:spcBef>
              <a:buClr>
                <a:srgbClr val="FF0000"/>
              </a:buClr>
              <a:buFont typeface="Arial" pitchFamily="34" charset="0"/>
              <a:buChar char="•"/>
            </a:pPr>
            <a:r>
              <a:rPr lang="en-US" sz="1800" dirty="0" smtClean="0"/>
              <a:t>Saskatoon – </a:t>
            </a:r>
            <a:r>
              <a:rPr lang="en-US" sz="1800" dirty="0" smtClean="0"/>
              <a:t>1993</a:t>
            </a:r>
            <a:endParaRPr lang="en-US" sz="1800" dirty="0" smtClean="0"/>
          </a:p>
          <a:p>
            <a:pPr>
              <a:spcBef>
                <a:spcPts val="600"/>
              </a:spcBef>
              <a:buClr>
                <a:srgbClr val="FF0000"/>
              </a:buClr>
            </a:pPr>
            <a:r>
              <a:rPr lang="en-US" sz="2000" dirty="0" smtClean="0"/>
              <a:t>Point out recent changes in</a:t>
            </a:r>
            <a:r>
              <a:rPr lang="en-US" sz="2000" dirty="0" smtClean="0"/>
              <a:t> hardware and software design philosophy.</a:t>
            </a:r>
            <a:endParaRPr lang="en-US" sz="2000" dirty="0" smtClean="0"/>
          </a:p>
          <a:p>
            <a:pPr>
              <a:spcBef>
                <a:spcPts val="600"/>
              </a:spcBef>
              <a:buClr>
                <a:srgbClr val="FF0000"/>
              </a:buClr>
            </a:pPr>
            <a:r>
              <a:rPr lang="en-US" sz="2000" dirty="0" smtClean="0"/>
              <a:t>Present some of my concerns.</a:t>
            </a:r>
            <a:endParaRPr lang="en-US" sz="2000" dirty="0" smtClean="0"/>
          </a:p>
          <a:p>
            <a:pPr lvl="1">
              <a:spcBef>
                <a:spcPts val="600"/>
              </a:spcBef>
              <a:buClr>
                <a:srgbClr val="FF0000"/>
              </a:buClr>
            </a:pPr>
            <a:endParaRPr lang="en-US" sz="2000" dirty="0" smtClean="0"/>
          </a:p>
          <a:p>
            <a:pPr>
              <a:spcBef>
                <a:spcPts val="600"/>
              </a:spcBef>
            </a:pPr>
            <a:endParaRPr lang="en-US" sz="2000" dirty="0" smtClean="0"/>
          </a:p>
          <a:p>
            <a:pPr>
              <a:spcBef>
                <a:spcPts val="600"/>
              </a:spcBef>
            </a:pPr>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sz="2800" i="1" dirty="0" smtClean="0">
                <a:solidFill>
                  <a:prstClr val="black"/>
                </a:solidFill>
              </a:rPr>
              <a:t>University of Saskatchewan  28-29 April 1993</a:t>
            </a:r>
            <a:endParaRPr lang="en-US" dirty="0"/>
          </a:p>
        </p:txBody>
      </p:sp>
      <p:sp>
        <p:nvSpPr>
          <p:cNvPr id="3" name="Content Placeholder 2"/>
          <p:cNvSpPr>
            <a:spLocks noGrp="1"/>
          </p:cNvSpPr>
          <p:nvPr>
            <p:ph idx="1"/>
          </p:nvPr>
        </p:nvSpPr>
        <p:spPr>
          <a:xfrm>
            <a:off x="457200" y="914400"/>
            <a:ext cx="8229600" cy="5943600"/>
          </a:xfrm>
        </p:spPr>
        <p:txBody>
          <a:bodyPr>
            <a:normAutofit/>
          </a:bodyPr>
          <a:lstStyle/>
          <a:p>
            <a:pPr>
              <a:buClr>
                <a:srgbClr val="FF0000"/>
              </a:buClr>
            </a:pPr>
            <a:r>
              <a:rPr lang="en-US" sz="2000" dirty="0" smtClean="0"/>
              <a:t>There were many hardware discussions</a:t>
            </a:r>
          </a:p>
          <a:p>
            <a:pPr lvl="1">
              <a:buClr>
                <a:srgbClr val="FF0000"/>
              </a:buClr>
              <a:buFont typeface="Arial" pitchFamily="34" charset="0"/>
              <a:buChar char="•"/>
            </a:pPr>
            <a:r>
              <a:rPr lang="en-US" sz="1800" dirty="0" smtClean="0"/>
              <a:t>Transmitters</a:t>
            </a:r>
          </a:p>
          <a:p>
            <a:pPr lvl="1">
              <a:buClr>
                <a:srgbClr val="FF0000"/>
              </a:buClr>
              <a:buFont typeface="Arial" pitchFamily="34" charset="0"/>
              <a:buChar char="•"/>
            </a:pPr>
            <a:endParaRPr lang="en-US" sz="1800" dirty="0" smtClean="0"/>
          </a:p>
          <a:p>
            <a:pPr lvl="1">
              <a:buClr>
                <a:srgbClr val="FF0000"/>
              </a:buClr>
              <a:buFont typeface="Arial" pitchFamily="34" charset="0"/>
              <a:buChar char="•"/>
            </a:pPr>
            <a:endParaRPr lang="en-US" sz="1800" dirty="0" smtClean="0"/>
          </a:p>
          <a:p>
            <a:pPr lvl="1">
              <a:buClr>
                <a:srgbClr val="FF0000"/>
              </a:buClr>
              <a:buFont typeface="Arial" pitchFamily="34" charset="0"/>
              <a:buChar char="•"/>
            </a:pPr>
            <a:endParaRPr lang="en-US" sz="1800" dirty="0" smtClean="0"/>
          </a:p>
          <a:p>
            <a:pPr lvl="1">
              <a:buClr>
                <a:srgbClr val="FF0000"/>
              </a:buClr>
              <a:buFont typeface="Arial" pitchFamily="34" charset="0"/>
              <a:buChar char="•"/>
            </a:pPr>
            <a:endParaRPr lang="en-US" sz="1800" dirty="0" smtClean="0"/>
          </a:p>
          <a:p>
            <a:pPr lvl="1">
              <a:buClr>
                <a:srgbClr val="FF0000"/>
              </a:buClr>
              <a:buFont typeface="Arial" pitchFamily="34" charset="0"/>
              <a:buChar char="•"/>
            </a:pPr>
            <a:endParaRPr lang="en-US" sz="1800" dirty="0" smtClean="0"/>
          </a:p>
          <a:p>
            <a:pPr lvl="1">
              <a:buClr>
                <a:srgbClr val="FF0000"/>
              </a:buClr>
              <a:buFont typeface="Arial" pitchFamily="34" charset="0"/>
              <a:buChar char="•"/>
            </a:pPr>
            <a:endParaRPr lang="en-US" sz="1800" dirty="0" smtClean="0"/>
          </a:p>
          <a:p>
            <a:pPr lvl="1">
              <a:buClr>
                <a:srgbClr val="FF0000"/>
              </a:buClr>
              <a:buFont typeface="Arial" pitchFamily="34" charset="0"/>
              <a:buChar char="•"/>
            </a:pPr>
            <a:endParaRPr lang="en-US" sz="1800" dirty="0" smtClean="0"/>
          </a:p>
          <a:p>
            <a:pPr lvl="1">
              <a:buClr>
                <a:srgbClr val="FF0000"/>
              </a:buClr>
              <a:buFont typeface="Arial" pitchFamily="34" charset="0"/>
              <a:buChar char="•"/>
            </a:pPr>
            <a:endParaRPr lang="en-US" sz="1800" dirty="0" smtClean="0"/>
          </a:p>
          <a:p>
            <a:pPr lvl="1">
              <a:buClr>
                <a:srgbClr val="FF0000"/>
              </a:buClr>
              <a:buFont typeface="Arial" pitchFamily="34" charset="0"/>
              <a:buChar char="•"/>
            </a:pPr>
            <a:r>
              <a:rPr lang="en-US" sz="1800" dirty="0" smtClean="0"/>
              <a:t>Receivers</a:t>
            </a:r>
          </a:p>
          <a:p>
            <a:pPr lvl="1">
              <a:buClr>
                <a:srgbClr val="FF0000"/>
              </a:buClr>
              <a:buFont typeface="Arial" pitchFamily="34" charset="0"/>
              <a:buChar char="•"/>
            </a:pPr>
            <a:r>
              <a:rPr lang="en-US" sz="1800" dirty="0" smtClean="0"/>
              <a:t>Phasing matrix</a:t>
            </a:r>
          </a:p>
          <a:p>
            <a:pPr>
              <a:buClr>
                <a:srgbClr val="FF0000"/>
              </a:buClr>
            </a:pPr>
            <a:r>
              <a:rPr lang="en-US" sz="2000" dirty="0" smtClean="0"/>
              <a:t>While the hardware elements of the new radars had minor RF differences, they were subject to the same digital control signals making them easy to integrate into the radar control software.</a:t>
            </a:r>
          </a:p>
          <a:p>
            <a:pPr>
              <a:buClr>
                <a:srgbClr val="FF0000"/>
              </a:buClr>
            </a:pPr>
            <a:r>
              <a:rPr lang="en-US" sz="2000" dirty="0" smtClean="0"/>
              <a:t>The monitoring capabilities of the Leicester AGC modules were independent of the standard SuperDARN software package.</a:t>
            </a:r>
            <a:endParaRPr lang="en-US" sz="2000" dirty="0"/>
          </a:p>
        </p:txBody>
      </p:sp>
      <p:grpSp>
        <p:nvGrpSpPr>
          <p:cNvPr id="7" name="Group 6"/>
          <p:cNvGrpSpPr/>
          <p:nvPr/>
        </p:nvGrpSpPr>
        <p:grpSpPr>
          <a:xfrm>
            <a:off x="457200" y="1447800"/>
            <a:ext cx="8458200" cy="2714067"/>
            <a:chOff x="457200" y="1447800"/>
            <a:chExt cx="8458200" cy="2714067"/>
          </a:xfrm>
        </p:grpSpPr>
        <p:pic>
          <p:nvPicPr>
            <p:cNvPr id="4" name="Picture 3" descr="Saskatoon Transmiters.jpg"/>
            <p:cNvPicPr>
              <a:picLocks noChangeAspect="1"/>
            </p:cNvPicPr>
            <p:nvPr/>
          </p:nvPicPr>
          <p:blipFill>
            <a:blip r:embed="rId3" cstate="print"/>
            <a:stretch>
              <a:fillRect/>
            </a:stretch>
          </p:blipFill>
          <p:spPr>
            <a:xfrm rot="60000">
              <a:off x="457200" y="1676400"/>
              <a:ext cx="3958336" cy="2485467"/>
            </a:xfrm>
            <a:prstGeom prst="rect">
              <a:avLst/>
            </a:prstGeom>
          </p:spPr>
        </p:pic>
        <p:pic>
          <p:nvPicPr>
            <p:cNvPr id="5" name="Picture 4" descr="Leicester Transmitters.jpg"/>
            <p:cNvPicPr>
              <a:picLocks noChangeAspect="1"/>
            </p:cNvPicPr>
            <p:nvPr/>
          </p:nvPicPr>
          <p:blipFill>
            <a:blip r:embed="rId4" cstate="print"/>
            <a:stretch>
              <a:fillRect/>
            </a:stretch>
          </p:blipFill>
          <p:spPr>
            <a:xfrm>
              <a:off x="4953000" y="1447800"/>
              <a:ext cx="3962400" cy="2664353"/>
            </a:xfrm>
            <a:prstGeom prst="rect">
              <a:avLst/>
            </a:prstGeom>
          </p:spPr>
        </p:pic>
      </p:grpSp>
      <p:sp>
        <p:nvSpPr>
          <p:cNvPr id="6" name="TextBox 5"/>
          <p:cNvSpPr txBox="1"/>
          <p:nvPr/>
        </p:nvSpPr>
        <p:spPr>
          <a:xfrm>
            <a:off x="7580880" y="2209800"/>
            <a:ext cx="1563120" cy="276999"/>
          </a:xfrm>
          <a:prstGeom prst="rect">
            <a:avLst/>
          </a:prstGeom>
          <a:noFill/>
        </p:spPr>
        <p:txBody>
          <a:bodyPr wrap="none" rtlCol="0">
            <a:spAutoFit/>
          </a:bodyPr>
          <a:lstStyle/>
          <a:p>
            <a:r>
              <a:rPr lang="en-US" sz="1200" dirty="0" smtClean="0"/>
              <a:t>Leicester Transmitters</a:t>
            </a:r>
            <a:endParaRPr lang="en-US" sz="1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pPr>
              <a:spcBef>
                <a:spcPts val="0"/>
              </a:spcBef>
              <a:spcAft>
                <a:spcPts val="1200"/>
              </a:spcAft>
            </a:pPr>
            <a:r>
              <a:rPr lang="en-US" sz="2800" i="1" dirty="0" smtClean="0">
                <a:solidFill>
                  <a:prstClr val="black"/>
                </a:solidFill>
              </a:rPr>
              <a:t>University of Saskatchewan  28-29 April 1993</a:t>
            </a:r>
            <a:br>
              <a:rPr lang="en-US" sz="2800" i="1" dirty="0" smtClean="0">
                <a:solidFill>
                  <a:prstClr val="black"/>
                </a:solidFill>
              </a:rPr>
            </a:br>
            <a:r>
              <a:rPr lang="en-US" sz="1300" i="1" dirty="0" smtClean="0">
                <a:solidFill>
                  <a:prstClr val="black"/>
                </a:solidFill>
              </a:rPr>
              <a:t>     </a:t>
            </a:r>
            <a:r>
              <a:rPr lang="en-US" sz="2800" i="1" dirty="0" smtClean="0">
                <a:solidFill>
                  <a:prstClr val="black"/>
                </a:solidFill>
              </a:rPr>
              <a:t/>
            </a:r>
            <a:br>
              <a:rPr lang="en-US" sz="2800" i="1" dirty="0" smtClean="0">
                <a:solidFill>
                  <a:prstClr val="black"/>
                </a:solidFill>
              </a:rPr>
            </a:br>
            <a:r>
              <a:rPr lang="en-US" sz="2400" i="1" dirty="0" smtClean="0">
                <a:solidFill>
                  <a:prstClr val="black"/>
                </a:solidFill>
              </a:rPr>
              <a:t>Basic Hardware Description from the Programmers Perspective</a:t>
            </a:r>
            <a:endParaRPr lang="en-US" sz="2400" dirty="0"/>
          </a:p>
        </p:txBody>
      </p:sp>
      <p:grpSp>
        <p:nvGrpSpPr>
          <p:cNvPr id="35" name="Group 34"/>
          <p:cNvGrpSpPr/>
          <p:nvPr/>
        </p:nvGrpSpPr>
        <p:grpSpPr>
          <a:xfrm>
            <a:off x="457200" y="1295400"/>
            <a:ext cx="8153400" cy="5070396"/>
            <a:chOff x="457200" y="1295400"/>
            <a:chExt cx="8153400" cy="5070396"/>
          </a:xfrm>
        </p:grpSpPr>
        <p:pic>
          <p:nvPicPr>
            <p:cNvPr id="3" name="Picture 2" descr="Basic Hardare Description.jpg"/>
            <p:cNvPicPr>
              <a:picLocks noChangeAspect="1"/>
            </p:cNvPicPr>
            <p:nvPr/>
          </p:nvPicPr>
          <p:blipFill>
            <a:blip r:embed="rId3" cstate="print"/>
            <a:stretch>
              <a:fillRect/>
            </a:stretch>
          </p:blipFill>
          <p:spPr>
            <a:xfrm>
              <a:off x="685800" y="1295400"/>
              <a:ext cx="7440168" cy="3661057"/>
            </a:xfrm>
            <a:prstGeom prst="rect">
              <a:avLst/>
            </a:prstGeom>
          </p:spPr>
        </p:pic>
        <p:sp>
          <p:nvSpPr>
            <p:cNvPr id="4" name="TextBox 3"/>
            <p:cNvSpPr txBox="1"/>
            <p:nvPr/>
          </p:nvSpPr>
          <p:spPr>
            <a:xfrm>
              <a:off x="457200" y="5257800"/>
              <a:ext cx="8153400" cy="1107996"/>
            </a:xfrm>
            <a:prstGeom prst="rect">
              <a:avLst/>
            </a:prstGeom>
            <a:noFill/>
            <a:ln w="28575">
              <a:solidFill>
                <a:schemeClr val="tx1"/>
              </a:solidFill>
            </a:ln>
          </p:spPr>
          <p:txBody>
            <a:bodyPr wrap="square" rtlCol="0">
              <a:spAutoFit/>
            </a:bodyPr>
            <a:lstStyle/>
            <a:p>
              <a:r>
                <a:rPr lang="en-US" dirty="0" smtClean="0"/>
                <a:t>			</a:t>
              </a:r>
            </a:p>
            <a:p>
              <a:r>
                <a:rPr lang="en-US" sz="2400" dirty="0" smtClean="0">
                  <a:latin typeface="+mj-lt"/>
                </a:rPr>
                <a:t>			The rest of the radar</a:t>
              </a:r>
            </a:p>
            <a:p>
              <a:endParaRPr lang="en-US" sz="2400" dirty="0">
                <a:latin typeface="+mj-lt"/>
              </a:endParaRPr>
            </a:p>
          </p:txBody>
        </p:sp>
        <p:cxnSp>
          <p:nvCxnSpPr>
            <p:cNvPr id="6" name="Straight Arrow Connector 5"/>
            <p:cNvCxnSpPr/>
            <p:nvPr/>
          </p:nvCxnSpPr>
          <p:spPr>
            <a:xfrm rot="5400000">
              <a:off x="723900" y="4610100"/>
              <a:ext cx="12954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952500" y="4610100"/>
              <a:ext cx="12954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1181100" y="4610100"/>
              <a:ext cx="12954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1409700" y="4610100"/>
              <a:ext cx="12954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1638300" y="4610100"/>
              <a:ext cx="12954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H="1" flipV="1">
              <a:off x="1866900" y="4610100"/>
              <a:ext cx="12954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flipV="1">
              <a:off x="2020094" y="4610100"/>
              <a:ext cx="12954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2171700" y="4610100"/>
              <a:ext cx="12954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flipH="1" flipV="1">
              <a:off x="6436518" y="4533900"/>
              <a:ext cx="1450182" cy="238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flipH="1" flipV="1">
              <a:off x="6742906" y="4533900"/>
              <a:ext cx="1448594" cy="79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3124200" y="3810794"/>
              <a:ext cx="3505994" cy="152400"/>
              <a:chOff x="3124200" y="3810794"/>
              <a:chExt cx="3505994" cy="152400"/>
            </a:xfrm>
          </p:grpSpPr>
          <p:cxnSp>
            <p:nvCxnSpPr>
              <p:cNvPr id="26" name="Straight Arrow Connector 25"/>
              <p:cNvCxnSpPr/>
              <p:nvPr/>
            </p:nvCxnSpPr>
            <p:spPr>
              <a:xfrm>
                <a:off x="3124200" y="3960812"/>
                <a:ext cx="3505200" cy="1588"/>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H="1" flipV="1">
                <a:off x="6553200" y="3886200"/>
                <a:ext cx="1524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020762"/>
          </a:xfrm>
        </p:spPr>
        <p:txBody>
          <a:bodyPr>
            <a:normAutofit fontScale="90000"/>
          </a:bodyPr>
          <a:lstStyle/>
          <a:p>
            <a:r>
              <a:rPr lang="en-US" sz="3100" i="1" dirty="0" smtClean="0">
                <a:solidFill>
                  <a:prstClr val="black"/>
                </a:solidFill>
              </a:rPr>
              <a:t>University of Saskatchewan  28-29 April 1993</a:t>
            </a:r>
            <a:r>
              <a:rPr lang="en-US" sz="2800" i="1" dirty="0" smtClean="0">
                <a:solidFill>
                  <a:prstClr val="black"/>
                </a:solidFill>
              </a:rPr>
              <a:t/>
            </a:r>
            <a:br>
              <a:rPr lang="en-US" sz="2800" i="1" dirty="0" smtClean="0">
                <a:solidFill>
                  <a:prstClr val="black"/>
                </a:solidFill>
              </a:rPr>
            </a:br>
            <a:r>
              <a:rPr lang="en-US" sz="1300" i="1" dirty="0" smtClean="0">
                <a:solidFill>
                  <a:prstClr val="black"/>
                </a:solidFill>
              </a:rPr>
              <a:t>   </a:t>
            </a:r>
            <a:r>
              <a:rPr lang="en-US" sz="2800" i="1" dirty="0" smtClean="0">
                <a:solidFill>
                  <a:prstClr val="black"/>
                </a:solidFill>
              </a:rPr>
              <a:t/>
            </a:r>
            <a:br>
              <a:rPr lang="en-US" sz="2800" i="1" dirty="0" smtClean="0">
                <a:solidFill>
                  <a:prstClr val="black"/>
                </a:solidFill>
              </a:rPr>
            </a:br>
            <a:r>
              <a:rPr lang="en-US" sz="2700" i="1" dirty="0" smtClean="0">
                <a:solidFill>
                  <a:prstClr val="black"/>
                </a:solidFill>
              </a:rPr>
              <a:t>XT Digital IO</a:t>
            </a:r>
            <a:endParaRPr lang="en-US" sz="2700" dirty="0"/>
          </a:p>
        </p:txBody>
      </p:sp>
      <p:pic>
        <p:nvPicPr>
          <p:cNvPr id="5" name="Picture 4" descr="XT Digital IO.jpg"/>
          <p:cNvPicPr>
            <a:picLocks noChangeAspect="1"/>
          </p:cNvPicPr>
          <p:nvPr/>
        </p:nvPicPr>
        <p:blipFill>
          <a:blip r:embed="rId3" cstate="print"/>
          <a:stretch>
            <a:fillRect/>
          </a:stretch>
        </p:blipFill>
        <p:spPr>
          <a:xfrm>
            <a:off x="838200" y="1295400"/>
            <a:ext cx="7351776" cy="5157216"/>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2800" i="1" dirty="0" smtClean="0">
                <a:solidFill>
                  <a:prstClr val="black"/>
                </a:solidFill>
              </a:rPr>
              <a:t>University of Saskatchewan  28-29 April 1993</a:t>
            </a:r>
            <a:br>
              <a:rPr lang="en-US" sz="2800" i="1" dirty="0" smtClean="0">
                <a:solidFill>
                  <a:prstClr val="black"/>
                </a:solidFill>
              </a:rPr>
            </a:br>
            <a:r>
              <a:rPr lang="en-US" sz="1200" i="1" dirty="0" smtClean="0">
                <a:solidFill>
                  <a:prstClr val="black"/>
                </a:solidFill>
              </a:rPr>
              <a:t>   </a:t>
            </a:r>
            <a:r>
              <a:rPr lang="en-US" sz="2800" i="1" dirty="0" smtClean="0">
                <a:solidFill>
                  <a:prstClr val="black"/>
                </a:solidFill>
              </a:rPr>
              <a:t/>
            </a:r>
            <a:br>
              <a:rPr lang="en-US" sz="2800" i="1" dirty="0" smtClean="0">
                <a:solidFill>
                  <a:prstClr val="black"/>
                </a:solidFill>
              </a:rPr>
            </a:br>
            <a:r>
              <a:rPr lang="en-US" sz="2800" i="1" dirty="0" smtClean="0">
                <a:solidFill>
                  <a:prstClr val="black"/>
                </a:solidFill>
              </a:rPr>
              <a:t>386/486 Main Computer</a:t>
            </a:r>
            <a:endParaRPr lang="en-US" sz="2800" dirty="0"/>
          </a:p>
        </p:txBody>
      </p:sp>
      <p:pic>
        <p:nvPicPr>
          <p:cNvPr id="3" name="Picture 2" descr="Main Computer.jpg"/>
          <p:cNvPicPr>
            <a:picLocks noChangeAspect="1"/>
          </p:cNvPicPr>
          <p:nvPr/>
        </p:nvPicPr>
        <p:blipFill>
          <a:blip r:embed="rId3" cstate="print"/>
          <a:stretch>
            <a:fillRect/>
          </a:stretch>
        </p:blipFill>
        <p:spPr>
          <a:xfrm>
            <a:off x="381000" y="1295400"/>
            <a:ext cx="8391144" cy="5175504"/>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2800" i="1" dirty="0" err="1" smtClean="0"/>
              <a:t>Kiljava</a:t>
            </a:r>
            <a:r>
              <a:rPr lang="en-US" sz="2800" i="1" dirty="0" smtClean="0"/>
              <a:t>, Finland  May 2003</a:t>
            </a:r>
            <a:endParaRPr lang="en-US" sz="2800" i="1" dirty="0"/>
          </a:p>
        </p:txBody>
      </p:sp>
      <p:sp>
        <p:nvSpPr>
          <p:cNvPr id="3" name="Content Placeholder 2"/>
          <p:cNvSpPr>
            <a:spLocks noGrp="1"/>
          </p:cNvSpPr>
          <p:nvPr>
            <p:ph idx="1"/>
          </p:nvPr>
        </p:nvSpPr>
        <p:spPr>
          <a:xfrm>
            <a:off x="152400" y="990600"/>
            <a:ext cx="8763000" cy="5715000"/>
          </a:xfrm>
        </p:spPr>
        <p:txBody>
          <a:bodyPr>
            <a:normAutofit lnSpcReduction="10000"/>
          </a:bodyPr>
          <a:lstStyle/>
          <a:p>
            <a:pPr>
              <a:spcBef>
                <a:spcPts val="600"/>
              </a:spcBef>
              <a:buClr>
                <a:srgbClr val="FF0000"/>
              </a:buClr>
            </a:pPr>
            <a:r>
              <a:rPr lang="en-US" sz="2000" dirty="0" smtClean="0"/>
              <a:t>We move forward 10 years ……</a:t>
            </a:r>
          </a:p>
          <a:p>
            <a:pPr lvl="1">
              <a:spcBef>
                <a:spcPts val="600"/>
              </a:spcBef>
              <a:buClr>
                <a:srgbClr val="FF0000"/>
              </a:buClr>
              <a:buFont typeface="Arial" pitchFamily="34" charset="0"/>
              <a:buChar char="•"/>
            </a:pPr>
            <a:r>
              <a:rPr lang="en-US" sz="1800" dirty="0" smtClean="0"/>
              <a:t>14 of the original 16 SuperDARN radars are in operation</a:t>
            </a:r>
          </a:p>
          <a:p>
            <a:pPr lvl="1">
              <a:spcBef>
                <a:spcPts val="600"/>
              </a:spcBef>
              <a:buClr>
                <a:srgbClr val="FF0000"/>
              </a:buClr>
              <a:buFont typeface="Arial" pitchFamily="34" charset="0"/>
              <a:buChar char="•"/>
            </a:pPr>
            <a:r>
              <a:rPr lang="en-US" sz="1800" dirty="0" smtClean="0"/>
              <a:t>All have the same electronic interfaces</a:t>
            </a:r>
          </a:p>
          <a:p>
            <a:pPr lvl="1">
              <a:spcBef>
                <a:spcPts val="600"/>
              </a:spcBef>
              <a:buClr>
                <a:srgbClr val="FF0000"/>
              </a:buClr>
              <a:buFont typeface="Arial" pitchFamily="34" charset="0"/>
              <a:buChar char="•"/>
            </a:pPr>
            <a:r>
              <a:rPr lang="en-US" sz="1800" dirty="0" smtClean="0"/>
              <a:t>All operate using RADOPS heritage software, probably RADOPS/2000</a:t>
            </a:r>
          </a:p>
          <a:p>
            <a:pPr lvl="2">
              <a:spcBef>
                <a:spcPts val="600"/>
              </a:spcBef>
              <a:buClr>
                <a:srgbClr val="FF0000"/>
              </a:buClr>
            </a:pPr>
            <a:r>
              <a:rPr lang="en-US" sz="1800" dirty="0" smtClean="0"/>
              <a:t>RADOPS 386	First version written for PC, uses RADLANG interpreter</a:t>
            </a:r>
          </a:p>
          <a:p>
            <a:pPr lvl="2">
              <a:spcBef>
                <a:spcPts val="600"/>
              </a:spcBef>
              <a:buClr>
                <a:srgbClr val="FF0000"/>
              </a:buClr>
            </a:pPr>
            <a:r>
              <a:rPr lang="en-US" sz="1800" dirty="0" smtClean="0"/>
              <a:t>RADOPS 486	Upgrade for 486 PC, uses RADLANG interpreter</a:t>
            </a:r>
          </a:p>
          <a:p>
            <a:pPr lvl="2">
              <a:spcBef>
                <a:spcPts val="600"/>
              </a:spcBef>
              <a:buClr>
                <a:srgbClr val="FF0000"/>
              </a:buClr>
            </a:pPr>
            <a:r>
              <a:rPr lang="en-US" sz="1800" dirty="0" smtClean="0"/>
              <a:t>RADOPS/2000	Switched from RADLANG interpreter to C compiler</a:t>
            </a:r>
          </a:p>
          <a:p>
            <a:pPr lvl="3">
              <a:spcBef>
                <a:spcPts val="600"/>
              </a:spcBef>
              <a:buClr>
                <a:srgbClr val="FF0000"/>
              </a:buClr>
              <a:buFont typeface="Arial" pitchFamily="34" charset="0"/>
              <a:buChar char="•"/>
            </a:pPr>
            <a:r>
              <a:rPr lang="en-US" sz="1800" dirty="0" smtClean="0"/>
              <a:t>Rob Barnes came to APL in 1995/1996</a:t>
            </a:r>
          </a:p>
          <a:p>
            <a:pPr lvl="3">
              <a:spcBef>
                <a:spcPts val="600"/>
              </a:spcBef>
              <a:buClr>
                <a:srgbClr val="FF0000"/>
              </a:buClr>
              <a:buFont typeface="Arial" pitchFamily="34" charset="0"/>
              <a:buChar char="•"/>
            </a:pPr>
            <a:r>
              <a:rPr lang="en-US" sz="1800" dirty="0" smtClean="0"/>
              <a:t>This software was the </a:t>
            </a:r>
            <a:r>
              <a:rPr lang="en-US" sz="1800" dirty="0" smtClean="0"/>
              <a:t>product </a:t>
            </a:r>
            <a:r>
              <a:rPr lang="en-US" sz="1800" dirty="0" smtClean="0"/>
              <a:t>of a Baker/Barnes collaboration and mainly written by Rob Barnes and implemented in 1996</a:t>
            </a:r>
          </a:p>
          <a:p>
            <a:pPr lvl="3">
              <a:spcBef>
                <a:spcPts val="600"/>
              </a:spcBef>
              <a:buClr>
                <a:srgbClr val="FF0000"/>
              </a:buClr>
              <a:buFont typeface="Arial" pitchFamily="34" charset="0"/>
              <a:buChar char="•"/>
            </a:pPr>
            <a:r>
              <a:rPr lang="en-US" sz="1800" dirty="0" smtClean="0"/>
              <a:t>Data were output to CDs and mailed to home institutions</a:t>
            </a:r>
          </a:p>
          <a:p>
            <a:pPr lvl="3">
              <a:spcBef>
                <a:spcPts val="600"/>
              </a:spcBef>
              <a:buClr>
                <a:srgbClr val="FF0000"/>
              </a:buClr>
              <a:buFont typeface="Arial" pitchFamily="34" charset="0"/>
              <a:buChar char="•"/>
            </a:pPr>
            <a:r>
              <a:rPr lang="en-US" sz="1800" dirty="0" smtClean="0"/>
              <a:t>Software included a Reference Manual and Support Library Manual.</a:t>
            </a:r>
          </a:p>
          <a:p>
            <a:pPr>
              <a:spcBef>
                <a:spcPts val="600"/>
              </a:spcBef>
              <a:buClr>
                <a:srgbClr val="FF0000"/>
              </a:buClr>
            </a:pPr>
            <a:r>
              <a:rPr lang="en-US" sz="2000" dirty="0" smtClean="0"/>
              <a:t>One notable presentation at this meeting is that Todd Parris and Bill Bristow introduced new observations obtained with a GC214/TS digital receiver.</a:t>
            </a:r>
          </a:p>
          <a:p>
            <a:pPr lvl="1">
              <a:spcBef>
                <a:spcPts val="600"/>
              </a:spcBef>
              <a:buClr>
                <a:srgbClr val="FF0000"/>
              </a:buClr>
              <a:buFont typeface="Arial" pitchFamily="34" charset="0"/>
              <a:buChar char="•"/>
            </a:pPr>
            <a:r>
              <a:rPr lang="en-US" sz="1800" dirty="0" smtClean="0"/>
              <a:t>Todd wrote the hardware drivers for this card and hacked them into the RADOPS/2000 software.</a:t>
            </a:r>
          </a:p>
          <a:p>
            <a:pPr lvl="2">
              <a:spcBef>
                <a:spcPts val="600"/>
              </a:spcBef>
              <a:buClr>
                <a:srgbClr val="FF0000"/>
              </a:buClr>
              <a:buNone/>
            </a:pPr>
            <a:r>
              <a:rPr lang="en-US" sz="1800" dirty="0" smtClean="0"/>
              <a:t>		</a:t>
            </a:r>
          </a:p>
          <a:p>
            <a:pPr lvl="2">
              <a:buClr>
                <a:srgbClr val="FF0000"/>
              </a:buClr>
            </a:pPr>
            <a:endParaRPr lang="en-US" sz="1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990600"/>
          </a:xfrm>
        </p:spPr>
        <p:txBody>
          <a:bodyPr>
            <a:normAutofit/>
          </a:bodyPr>
          <a:lstStyle/>
          <a:p>
            <a:r>
              <a:rPr lang="en-US" sz="2800" dirty="0" smtClean="0"/>
              <a:t>RADOPS/2000 Software Flow</a:t>
            </a:r>
            <a:endParaRPr lang="en-US" sz="2800" dirty="0"/>
          </a:p>
        </p:txBody>
      </p:sp>
      <p:grpSp>
        <p:nvGrpSpPr>
          <p:cNvPr id="6" name="Group 5"/>
          <p:cNvGrpSpPr/>
          <p:nvPr/>
        </p:nvGrpSpPr>
        <p:grpSpPr>
          <a:xfrm>
            <a:off x="838200" y="1219200"/>
            <a:ext cx="7315200" cy="5260737"/>
            <a:chOff x="838200" y="1538684"/>
            <a:chExt cx="7315200" cy="5260737"/>
          </a:xfrm>
        </p:grpSpPr>
        <p:pic>
          <p:nvPicPr>
            <p:cNvPr id="3" name="Picture 2" descr="RADOPS2000 Software Schematic.jpg"/>
            <p:cNvPicPr>
              <a:picLocks noChangeAspect="1"/>
            </p:cNvPicPr>
            <p:nvPr/>
          </p:nvPicPr>
          <p:blipFill>
            <a:blip r:embed="rId3" cstate="print"/>
            <a:stretch>
              <a:fillRect/>
            </a:stretch>
          </p:blipFill>
          <p:spPr>
            <a:xfrm>
              <a:off x="838200" y="1538684"/>
              <a:ext cx="7315200" cy="5040838"/>
            </a:xfrm>
            <a:prstGeom prst="rect">
              <a:avLst/>
            </a:prstGeom>
          </p:spPr>
        </p:pic>
        <p:sp>
          <p:nvSpPr>
            <p:cNvPr id="5" name="TextBox 4"/>
            <p:cNvSpPr txBox="1"/>
            <p:nvPr/>
          </p:nvSpPr>
          <p:spPr>
            <a:xfrm>
              <a:off x="1143000" y="6553200"/>
              <a:ext cx="990600" cy="246221"/>
            </a:xfrm>
            <a:prstGeom prst="rect">
              <a:avLst/>
            </a:prstGeom>
            <a:noFill/>
          </p:spPr>
          <p:txBody>
            <a:bodyPr wrap="square" rtlCol="0">
              <a:spAutoFit/>
            </a:bodyPr>
            <a:lstStyle/>
            <a:p>
              <a:r>
                <a:rPr lang="en-US" sz="1000" dirty="0" smtClean="0">
                  <a:latin typeface="+mj-lt"/>
                </a:rPr>
                <a:t>DT2828 Card</a:t>
              </a:r>
              <a:endParaRPr lang="en-US" sz="1000" dirty="0">
                <a:latin typeface="+mj-lt"/>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fontScale="90000"/>
          </a:bodyPr>
          <a:lstStyle/>
          <a:p>
            <a:r>
              <a:rPr lang="en-US" sz="3100" i="1" dirty="0" smtClean="0"/>
              <a:t>Saskatoon, Canada  May 2004</a:t>
            </a:r>
            <a:br>
              <a:rPr lang="en-US" sz="3100" i="1" dirty="0" smtClean="0"/>
            </a:br>
            <a:r>
              <a:rPr lang="en-US" sz="2700" dirty="0" smtClean="0"/>
              <a:t>Presentation by Rob Barnes</a:t>
            </a:r>
            <a:endParaRPr lang="en-US" sz="2700" dirty="0"/>
          </a:p>
        </p:txBody>
      </p:sp>
      <p:sp>
        <p:nvSpPr>
          <p:cNvPr id="4" name="Rectangle 3"/>
          <p:cNvSpPr/>
          <p:nvPr/>
        </p:nvSpPr>
        <p:spPr>
          <a:xfrm>
            <a:off x="228600" y="1295400"/>
            <a:ext cx="8229600" cy="461665"/>
          </a:xfrm>
          <a:prstGeom prst="rect">
            <a:avLst/>
          </a:prstGeom>
        </p:spPr>
        <p:txBody>
          <a:bodyPr wrap="square">
            <a:spAutoFit/>
          </a:bodyPr>
          <a:lstStyle/>
          <a:p>
            <a:pPr lvl="0" algn="ctr" fontAlgn="base">
              <a:spcBef>
                <a:spcPct val="50000"/>
              </a:spcBef>
              <a:spcAft>
                <a:spcPct val="0"/>
              </a:spcAft>
            </a:pPr>
            <a:r>
              <a:rPr lang="en-US" sz="2400" b="1" dirty="0" smtClean="0">
                <a:solidFill>
                  <a:srgbClr val="FF0000"/>
                </a:solidFill>
                <a:latin typeface="Arial" pitchFamily="34" charset="0"/>
              </a:rPr>
              <a:t>Radar Operating System must be migrated from QNX4</a:t>
            </a:r>
            <a:endParaRPr lang="en-US" sz="2000" dirty="0">
              <a:solidFill>
                <a:srgbClr val="000000"/>
              </a:solidFill>
              <a:latin typeface="Arial" pitchFamily="34" charset="0"/>
            </a:endParaRPr>
          </a:p>
        </p:txBody>
      </p:sp>
      <p:sp>
        <p:nvSpPr>
          <p:cNvPr id="5" name="Rectangle 4"/>
          <p:cNvSpPr/>
          <p:nvPr/>
        </p:nvSpPr>
        <p:spPr>
          <a:xfrm>
            <a:off x="762000" y="1905000"/>
            <a:ext cx="7467600" cy="3785652"/>
          </a:xfrm>
          <a:prstGeom prst="rect">
            <a:avLst/>
          </a:prstGeom>
        </p:spPr>
        <p:txBody>
          <a:bodyPr wrap="square">
            <a:spAutoFit/>
          </a:bodyPr>
          <a:lstStyle/>
          <a:p>
            <a:pPr lvl="2" fontAlgn="base">
              <a:spcBef>
                <a:spcPct val="50000"/>
              </a:spcBef>
              <a:spcAft>
                <a:spcPct val="0"/>
              </a:spcAft>
            </a:pPr>
            <a:r>
              <a:rPr lang="en-US" sz="2000" dirty="0" smtClean="0">
                <a:solidFill>
                  <a:srgbClr val="3333CC"/>
                </a:solidFill>
                <a:latin typeface="Arial" pitchFamily="34" charset="0"/>
              </a:rPr>
              <a:t>Work so far completed:</a:t>
            </a:r>
          </a:p>
          <a:p>
            <a:pPr lvl="3" fontAlgn="base">
              <a:spcBef>
                <a:spcPct val="50000"/>
              </a:spcBef>
              <a:spcAft>
                <a:spcPct val="0"/>
              </a:spcAft>
              <a:buFontTx/>
              <a:buChar char="•"/>
            </a:pPr>
            <a:r>
              <a:rPr lang="en-US" sz="2000" dirty="0" smtClean="0">
                <a:solidFill>
                  <a:srgbClr val="000000"/>
                </a:solidFill>
                <a:latin typeface="Arial" pitchFamily="34" charset="0"/>
              </a:rPr>
              <a:t>Installation of QNX6 development system</a:t>
            </a:r>
          </a:p>
          <a:p>
            <a:pPr lvl="3" fontAlgn="base">
              <a:spcBef>
                <a:spcPct val="50000"/>
              </a:spcBef>
              <a:spcAft>
                <a:spcPct val="0"/>
              </a:spcAft>
              <a:buFontTx/>
              <a:buChar char="•"/>
            </a:pPr>
            <a:r>
              <a:rPr lang="en-US" sz="2000" dirty="0" smtClean="0">
                <a:solidFill>
                  <a:srgbClr val="000000"/>
                </a:solidFill>
                <a:latin typeface="Arial" pitchFamily="34" charset="0"/>
              </a:rPr>
              <a:t>Detailed review of software issues involved</a:t>
            </a:r>
          </a:p>
          <a:p>
            <a:pPr lvl="3" fontAlgn="base">
              <a:spcBef>
                <a:spcPct val="50000"/>
              </a:spcBef>
              <a:spcAft>
                <a:spcPct val="0"/>
              </a:spcAft>
              <a:buFontTx/>
              <a:buChar char="•"/>
            </a:pPr>
            <a:r>
              <a:rPr lang="en-US" sz="2000" dirty="0" smtClean="0">
                <a:solidFill>
                  <a:srgbClr val="000000"/>
                </a:solidFill>
                <a:latin typeface="Arial" pitchFamily="34" charset="0"/>
              </a:rPr>
              <a:t>Porting and testing of core SuperDARN libraries to QNX6</a:t>
            </a:r>
          </a:p>
          <a:p>
            <a:pPr lvl="3" fontAlgn="base">
              <a:spcBef>
                <a:spcPct val="50000"/>
              </a:spcBef>
              <a:spcAft>
                <a:spcPct val="0"/>
              </a:spcAft>
              <a:buFontTx/>
              <a:buChar char="•"/>
            </a:pPr>
            <a:r>
              <a:rPr lang="en-US" sz="2000" dirty="0" smtClean="0">
                <a:solidFill>
                  <a:srgbClr val="000000"/>
                </a:solidFill>
                <a:latin typeface="Arial" pitchFamily="34" charset="0"/>
              </a:rPr>
              <a:t>Modification of software to allow for multiple targets</a:t>
            </a:r>
          </a:p>
          <a:p>
            <a:pPr lvl="4" fontAlgn="base">
              <a:spcBef>
                <a:spcPct val="50000"/>
              </a:spcBef>
              <a:spcAft>
                <a:spcPct val="0"/>
              </a:spcAft>
            </a:pPr>
            <a:r>
              <a:rPr lang="en-US" sz="1600" dirty="0" smtClean="0">
                <a:solidFill>
                  <a:srgbClr val="000000"/>
                </a:solidFill>
                <a:latin typeface="Arial" pitchFamily="34" charset="0"/>
              </a:rPr>
              <a:t>Source contains pre-processor conditionals that that allows different  code to be compiled on either QNX4 or QNX6</a:t>
            </a:r>
          </a:p>
          <a:p>
            <a:pPr lvl="4" fontAlgn="base">
              <a:spcBef>
                <a:spcPct val="50000"/>
              </a:spcBef>
              <a:spcAft>
                <a:spcPct val="0"/>
              </a:spcAft>
            </a:pPr>
            <a:r>
              <a:rPr lang="en-US" sz="1600" dirty="0" smtClean="0">
                <a:solidFill>
                  <a:srgbClr val="000000"/>
                </a:solidFill>
                <a:latin typeface="Arial" pitchFamily="34" charset="0"/>
              </a:rPr>
              <a:t>This means that both QNX4 and QNX6 can be supported during the transition.</a:t>
            </a:r>
            <a:endParaRPr lang="en-US" sz="1600" dirty="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en-US" sz="2800" i="1" dirty="0" smtClean="0"/>
              <a:t>Saskatoon, Canada  May 2004</a:t>
            </a:r>
            <a:br>
              <a:rPr lang="en-US" sz="2800" i="1" dirty="0" smtClean="0"/>
            </a:br>
            <a:r>
              <a:rPr lang="en-US" sz="2400" dirty="0" smtClean="0"/>
              <a:t>Presentation by Rob Barnes</a:t>
            </a:r>
            <a:endParaRPr lang="en-US" sz="2400" dirty="0"/>
          </a:p>
        </p:txBody>
      </p:sp>
      <p:sp>
        <p:nvSpPr>
          <p:cNvPr id="3" name="Rectangle 2"/>
          <p:cNvSpPr/>
          <p:nvPr/>
        </p:nvSpPr>
        <p:spPr>
          <a:xfrm>
            <a:off x="1828800" y="1371600"/>
            <a:ext cx="5314276" cy="461665"/>
          </a:xfrm>
          <a:prstGeom prst="rect">
            <a:avLst/>
          </a:prstGeom>
        </p:spPr>
        <p:txBody>
          <a:bodyPr wrap="none">
            <a:spAutoFit/>
          </a:bodyPr>
          <a:lstStyle/>
          <a:p>
            <a:pPr lvl="0" algn="ctr" fontAlgn="base">
              <a:spcBef>
                <a:spcPct val="50000"/>
              </a:spcBef>
              <a:spcAft>
                <a:spcPct val="0"/>
              </a:spcAft>
            </a:pPr>
            <a:r>
              <a:rPr lang="en-US" sz="2400" b="1" dirty="0" smtClean="0">
                <a:solidFill>
                  <a:srgbClr val="FF0000"/>
                </a:solidFill>
                <a:latin typeface="Arial" pitchFamily="34" charset="0"/>
              </a:rPr>
              <a:t>Radar Hardware is evolving rapidly</a:t>
            </a:r>
            <a:endParaRPr lang="en-US" sz="2400" b="1" dirty="0">
              <a:solidFill>
                <a:srgbClr val="FF0000"/>
              </a:solidFill>
              <a:latin typeface="Arial" pitchFamily="34" charset="0"/>
            </a:endParaRPr>
          </a:p>
        </p:txBody>
      </p:sp>
      <p:sp>
        <p:nvSpPr>
          <p:cNvPr id="4" name="Rectangle 3"/>
          <p:cNvSpPr/>
          <p:nvPr/>
        </p:nvSpPr>
        <p:spPr>
          <a:xfrm>
            <a:off x="2514600" y="2057400"/>
            <a:ext cx="4572000" cy="3354765"/>
          </a:xfrm>
          <a:prstGeom prst="rect">
            <a:avLst/>
          </a:prstGeom>
        </p:spPr>
        <p:txBody>
          <a:bodyPr>
            <a:spAutoFit/>
          </a:bodyPr>
          <a:lstStyle/>
          <a:p>
            <a:pPr>
              <a:spcBef>
                <a:spcPct val="50000"/>
              </a:spcBef>
              <a:buFontTx/>
              <a:buChar char="•"/>
            </a:pPr>
            <a:r>
              <a:rPr lang="en-US" sz="2000" dirty="0" smtClean="0">
                <a:latin typeface="+mj-lt"/>
              </a:rPr>
              <a:t>Different interface Cards</a:t>
            </a:r>
          </a:p>
          <a:p>
            <a:pPr lvl="1">
              <a:spcBef>
                <a:spcPct val="50000"/>
              </a:spcBef>
              <a:buFontTx/>
              <a:buChar char="•"/>
            </a:pPr>
            <a:r>
              <a:rPr lang="en-US" sz="1600" dirty="0" err="1" smtClean="0">
                <a:latin typeface="+mj-lt"/>
              </a:rPr>
              <a:t>Datel</a:t>
            </a:r>
            <a:r>
              <a:rPr lang="en-US" sz="1600" dirty="0" smtClean="0">
                <a:latin typeface="+mj-lt"/>
              </a:rPr>
              <a:t> A/D Card or equivalent</a:t>
            </a:r>
          </a:p>
          <a:p>
            <a:pPr lvl="1">
              <a:spcBef>
                <a:spcPct val="50000"/>
              </a:spcBef>
              <a:buFontTx/>
              <a:buChar char="•"/>
            </a:pPr>
            <a:r>
              <a:rPr lang="en-US" sz="1600" dirty="0" smtClean="0">
                <a:latin typeface="+mj-lt"/>
              </a:rPr>
              <a:t>Need a PCI replacement for PIO48C</a:t>
            </a:r>
          </a:p>
          <a:p>
            <a:pPr>
              <a:spcBef>
                <a:spcPct val="50000"/>
              </a:spcBef>
              <a:buFontTx/>
              <a:buChar char="•"/>
            </a:pPr>
            <a:r>
              <a:rPr lang="en-US" sz="2000" dirty="0" smtClean="0">
                <a:latin typeface="+mj-lt"/>
              </a:rPr>
              <a:t>Stereo systems</a:t>
            </a:r>
          </a:p>
          <a:p>
            <a:pPr>
              <a:spcBef>
                <a:spcPct val="50000"/>
              </a:spcBef>
              <a:buFontTx/>
              <a:buChar char="•"/>
            </a:pPr>
            <a:r>
              <a:rPr lang="en-US" sz="2000" dirty="0" smtClean="0">
                <a:latin typeface="+mj-lt"/>
              </a:rPr>
              <a:t>Digital receivers</a:t>
            </a:r>
          </a:p>
          <a:p>
            <a:pPr lvl="1">
              <a:spcBef>
                <a:spcPct val="50000"/>
              </a:spcBef>
              <a:buFontTx/>
              <a:buChar char="•"/>
            </a:pPr>
            <a:r>
              <a:rPr lang="en-US" sz="1600" dirty="0" smtClean="0">
                <a:latin typeface="+mj-lt"/>
              </a:rPr>
              <a:t>Require major software modifications</a:t>
            </a:r>
          </a:p>
          <a:p>
            <a:pPr>
              <a:spcBef>
                <a:spcPct val="50000"/>
              </a:spcBef>
              <a:buFontTx/>
              <a:buChar char="•"/>
            </a:pPr>
            <a:r>
              <a:rPr lang="en-US" sz="2000" dirty="0" smtClean="0">
                <a:latin typeface="+mj-lt"/>
              </a:rPr>
              <a:t>Digital Phasing </a:t>
            </a:r>
          </a:p>
          <a:p>
            <a:pPr>
              <a:spcBef>
                <a:spcPct val="50000"/>
              </a:spcBef>
              <a:buFontTx/>
              <a:buChar char="•"/>
            </a:pPr>
            <a:r>
              <a:rPr lang="en-US" sz="2000" dirty="0" smtClean="0">
                <a:latin typeface="+mj-lt"/>
              </a:rPr>
              <a:t>Digital Beam Forming</a:t>
            </a:r>
            <a:endParaRPr lang="en-US" sz="2000" dirty="0">
              <a:latin typeface="+mj-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z="3100" i="1" dirty="0" smtClean="0"/>
              <a:t>Saskatoon, Canada  May 2004</a:t>
            </a:r>
            <a:br>
              <a:rPr lang="en-US" sz="3100" i="1" dirty="0" smtClean="0"/>
            </a:br>
            <a:r>
              <a:rPr lang="en-US" sz="2700" dirty="0" smtClean="0"/>
              <a:t>Presentation by Rob Barnes</a:t>
            </a:r>
            <a:endParaRPr lang="en-US" sz="2700" dirty="0"/>
          </a:p>
        </p:txBody>
      </p:sp>
      <p:sp>
        <p:nvSpPr>
          <p:cNvPr id="3" name="Rectangle 2"/>
          <p:cNvSpPr/>
          <p:nvPr/>
        </p:nvSpPr>
        <p:spPr>
          <a:xfrm>
            <a:off x="685800" y="1295400"/>
            <a:ext cx="8001000" cy="461665"/>
          </a:xfrm>
          <a:prstGeom prst="rect">
            <a:avLst/>
          </a:prstGeom>
        </p:spPr>
        <p:txBody>
          <a:bodyPr wrap="square">
            <a:spAutoFit/>
          </a:bodyPr>
          <a:lstStyle/>
          <a:p>
            <a:pPr lvl="0" algn="ctr" fontAlgn="base">
              <a:spcBef>
                <a:spcPct val="50000"/>
              </a:spcBef>
              <a:spcAft>
                <a:spcPct val="0"/>
              </a:spcAft>
            </a:pPr>
            <a:r>
              <a:rPr lang="en-US" sz="2400" b="1" dirty="0" smtClean="0">
                <a:solidFill>
                  <a:srgbClr val="FF0000"/>
                </a:solidFill>
                <a:latin typeface="Arial" pitchFamily="34" charset="0"/>
              </a:rPr>
              <a:t>There is a real danger that the software will splinter</a:t>
            </a:r>
            <a:endParaRPr lang="en-US" sz="2400" b="1" dirty="0">
              <a:solidFill>
                <a:srgbClr val="FF0000"/>
              </a:solidFill>
              <a:latin typeface="Arial" pitchFamily="34" charset="0"/>
            </a:endParaRPr>
          </a:p>
        </p:txBody>
      </p:sp>
      <p:sp>
        <p:nvSpPr>
          <p:cNvPr id="4" name="Rectangle 3"/>
          <p:cNvSpPr/>
          <p:nvPr/>
        </p:nvSpPr>
        <p:spPr>
          <a:xfrm>
            <a:off x="228600" y="1981200"/>
            <a:ext cx="8763000" cy="3170099"/>
          </a:xfrm>
          <a:prstGeom prst="rect">
            <a:avLst/>
          </a:prstGeom>
        </p:spPr>
        <p:txBody>
          <a:bodyPr wrap="square">
            <a:spAutoFit/>
          </a:bodyPr>
          <a:lstStyle/>
          <a:p>
            <a:pPr lvl="2">
              <a:spcBef>
                <a:spcPct val="50000"/>
              </a:spcBef>
            </a:pPr>
            <a:r>
              <a:rPr lang="en-US" sz="2000" dirty="0" smtClean="0">
                <a:solidFill>
                  <a:schemeClr val="accent1">
                    <a:lumMod val="50000"/>
                  </a:schemeClr>
                </a:solidFill>
                <a:latin typeface="+mj-lt"/>
              </a:rPr>
              <a:t>SuperDARN only works because everybody uses the same software.</a:t>
            </a:r>
          </a:p>
          <a:p>
            <a:pPr lvl="2">
              <a:spcBef>
                <a:spcPct val="50000"/>
              </a:spcBef>
            </a:pPr>
            <a:endParaRPr lang="en-US" sz="2000" dirty="0" smtClean="0"/>
          </a:p>
          <a:p>
            <a:pPr lvl="3">
              <a:spcBef>
                <a:spcPct val="50000"/>
              </a:spcBef>
              <a:buFontTx/>
              <a:buChar char="•"/>
            </a:pPr>
            <a:r>
              <a:rPr lang="en-US" sz="2000" dirty="0" smtClean="0">
                <a:latin typeface="+mj-lt"/>
              </a:rPr>
              <a:t>Strong configuration management</a:t>
            </a:r>
          </a:p>
          <a:p>
            <a:pPr lvl="3">
              <a:spcBef>
                <a:spcPct val="50000"/>
              </a:spcBef>
              <a:buFontTx/>
              <a:buChar char="•"/>
            </a:pPr>
            <a:r>
              <a:rPr lang="en-US" sz="2000" dirty="0" smtClean="0">
                <a:latin typeface="+mj-lt"/>
              </a:rPr>
              <a:t>Centralized software development and distribution</a:t>
            </a:r>
            <a:endParaRPr lang="en-US" sz="1600" dirty="0" smtClean="0">
              <a:latin typeface="+mj-lt"/>
            </a:endParaRPr>
          </a:p>
          <a:p>
            <a:pPr lvl="3">
              <a:spcBef>
                <a:spcPct val="50000"/>
              </a:spcBef>
              <a:buFontTx/>
              <a:buChar char="•"/>
            </a:pPr>
            <a:r>
              <a:rPr lang="en-US" sz="2000" dirty="0" smtClean="0">
                <a:latin typeface="+mj-lt"/>
              </a:rPr>
              <a:t>Compatibility of Control Programs</a:t>
            </a:r>
          </a:p>
          <a:p>
            <a:pPr lvl="4">
              <a:spcBef>
                <a:spcPct val="50000"/>
              </a:spcBef>
              <a:buFontTx/>
              <a:buChar char="•"/>
            </a:pPr>
            <a:r>
              <a:rPr lang="en-US" sz="1600" dirty="0" smtClean="0">
                <a:latin typeface="+mj-lt"/>
              </a:rPr>
              <a:t>A Control Program written on radar X must work on radar Y without modification</a:t>
            </a:r>
            <a:endParaRPr lang="en-US" dirty="0">
              <a:latin typeface="+mj-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rmAutofit fontScale="90000"/>
          </a:bodyPr>
          <a:lstStyle/>
          <a:p>
            <a:r>
              <a:rPr lang="en-US" sz="3100" i="1" dirty="0" smtClean="0"/>
              <a:t>Saskatoon, Canada  May 2004</a:t>
            </a:r>
            <a:r>
              <a:rPr lang="en-US" i="1" dirty="0" smtClean="0"/>
              <a:t/>
            </a:r>
            <a:br>
              <a:rPr lang="en-US" i="1" dirty="0" smtClean="0"/>
            </a:br>
            <a:r>
              <a:rPr lang="en-US" sz="2400" dirty="0" smtClean="0"/>
              <a:t>Presentation by Ray Greenwald</a:t>
            </a:r>
            <a:endParaRPr lang="en-US" sz="2400" dirty="0"/>
          </a:p>
        </p:txBody>
      </p:sp>
      <p:grpSp>
        <p:nvGrpSpPr>
          <p:cNvPr id="61" name="Group 60"/>
          <p:cNvGrpSpPr/>
          <p:nvPr/>
        </p:nvGrpSpPr>
        <p:grpSpPr>
          <a:xfrm>
            <a:off x="228600" y="1066800"/>
            <a:ext cx="8610600" cy="4800600"/>
            <a:chOff x="228600" y="1295400"/>
            <a:chExt cx="8610600" cy="4800600"/>
          </a:xfrm>
        </p:grpSpPr>
        <p:grpSp>
          <p:nvGrpSpPr>
            <p:cNvPr id="3" name="Group 2"/>
            <p:cNvGrpSpPr/>
            <p:nvPr/>
          </p:nvGrpSpPr>
          <p:grpSpPr>
            <a:xfrm>
              <a:off x="228600" y="1295400"/>
              <a:ext cx="8610600" cy="4800600"/>
              <a:chOff x="228600" y="1828800"/>
              <a:chExt cx="8610600" cy="4800600"/>
            </a:xfrm>
          </p:grpSpPr>
          <p:sp>
            <p:nvSpPr>
              <p:cNvPr id="4" name="Text Box 5"/>
              <p:cNvSpPr txBox="1">
                <a:spLocks noChangeArrowheads="1"/>
              </p:cNvSpPr>
              <p:nvPr/>
            </p:nvSpPr>
            <p:spPr bwMode="auto">
              <a:xfrm>
                <a:off x="685800" y="1981200"/>
                <a:ext cx="1371600" cy="657225"/>
              </a:xfrm>
              <a:prstGeom prst="rect">
                <a:avLst/>
              </a:prstGeom>
              <a:solidFill>
                <a:srgbClr val="CCFFFF"/>
              </a:solidFill>
              <a:ln w="15875">
                <a:solidFill>
                  <a:schemeClr val="tx1"/>
                </a:solidFill>
                <a:miter lim="800000"/>
                <a:headEnd/>
                <a:tailEnd/>
              </a:ln>
              <a:effectLst/>
            </p:spPr>
            <p:txBody>
              <a:bodyPr>
                <a:spAutoFit/>
              </a:bodyPr>
              <a:lstStyle/>
              <a:p>
                <a:pPr algn="ctr">
                  <a:spcBef>
                    <a:spcPct val="50000"/>
                  </a:spcBef>
                </a:pPr>
                <a:r>
                  <a:rPr lang="en-US"/>
                  <a:t>Phasing matrix</a:t>
                </a:r>
              </a:p>
            </p:txBody>
          </p:sp>
          <p:sp>
            <p:nvSpPr>
              <p:cNvPr id="5" name="Line 6"/>
              <p:cNvSpPr>
                <a:spLocks noChangeShapeType="1"/>
              </p:cNvSpPr>
              <p:nvPr/>
            </p:nvSpPr>
            <p:spPr bwMode="auto">
              <a:xfrm>
                <a:off x="2057400" y="2286000"/>
                <a:ext cx="533400" cy="0"/>
              </a:xfrm>
              <a:prstGeom prst="line">
                <a:avLst/>
              </a:prstGeom>
              <a:noFill/>
              <a:ln w="19050">
                <a:solidFill>
                  <a:schemeClr val="tx1"/>
                </a:solidFill>
                <a:round/>
                <a:headEnd/>
                <a:tailEnd type="triangle" w="med" len="med"/>
              </a:ln>
              <a:effectLst/>
            </p:spPr>
            <p:txBody>
              <a:bodyPr/>
              <a:lstStyle/>
              <a:p>
                <a:endParaRPr lang="en-US"/>
              </a:p>
            </p:txBody>
          </p:sp>
          <p:sp>
            <p:nvSpPr>
              <p:cNvPr id="6" name="AutoShape 7"/>
              <p:cNvSpPr>
                <a:spLocks noChangeArrowheads="1"/>
              </p:cNvSpPr>
              <p:nvPr/>
            </p:nvSpPr>
            <p:spPr bwMode="auto">
              <a:xfrm rot="5400000">
                <a:off x="2590800" y="1943100"/>
                <a:ext cx="647700" cy="647700"/>
              </a:xfrm>
              <a:prstGeom prst="triangle">
                <a:avLst>
                  <a:gd name="adj" fmla="val 50000"/>
                </a:avLst>
              </a:prstGeom>
              <a:solidFill>
                <a:srgbClr val="CCFFFF"/>
              </a:solidFill>
              <a:ln w="9525">
                <a:solidFill>
                  <a:schemeClr val="tx1"/>
                </a:solidFill>
                <a:miter lim="800000"/>
                <a:headEnd/>
                <a:tailEnd/>
              </a:ln>
              <a:effectLst/>
            </p:spPr>
            <p:txBody>
              <a:bodyPr wrap="none" anchor="ctr"/>
              <a:lstStyle/>
              <a:p>
                <a:endParaRPr lang="en-US"/>
              </a:p>
            </p:txBody>
          </p:sp>
          <p:sp>
            <p:nvSpPr>
              <p:cNvPr id="7" name="Text Box 8"/>
              <p:cNvSpPr txBox="1">
                <a:spLocks noChangeArrowheads="1"/>
              </p:cNvSpPr>
              <p:nvPr/>
            </p:nvSpPr>
            <p:spPr bwMode="auto">
              <a:xfrm>
                <a:off x="3581400" y="1828800"/>
                <a:ext cx="1447800" cy="925513"/>
              </a:xfrm>
              <a:prstGeom prst="rect">
                <a:avLst/>
              </a:prstGeom>
              <a:solidFill>
                <a:srgbClr val="CCFFFF"/>
              </a:solidFill>
              <a:ln w="9525">
                <a:solidFill>
                  <a:schemeClr val="tx1"/>
                </a:solidFill>
                <a:miter lim="800000"/>
                <a:headEnd/>
                <a:tailEnd/>
              </a:ln>
              <a:effectLst/>
            </p:spPr>
            <p:txBody>
              <a:bodyPr>
                <a:spAutoFit/>
              </a:bodyPr>
              <a:lstStyle/>
              <a:p>
                <a:pPr algn="ctr">
                  <a:spcBef>
                    <a:spcPct val="50000"/>
                  </a:spcBef>
                </a:pPr>
                <a:r>
                  <a:rPr lang="en-US" dirty="0"/>
                  <a:t>8-20 MHz </a:t>
                </a:r>
                <a:r>
                  <a:rPr lang="en-US" dirty="0" err="1"/>
                  <a:t>Bandpass</a:t>
                </a:r>
                <a:r>
                  <a:rPr lang="en-US" dirty="0"/>
                  <a:t> Filter</a:t>
                </a:r>
              </a:p>
            </p:txBody>
          </p:sp>
          <p:sp>
            <p:nvSpPr>
              <p:cNvPr id="8" name="Line 9"/>
              <p:cNvSpPr>
                <a:spLocks noChangeShapeType="1"/>
              </p:cNvSpPr>
              <p:nvPr/>
            </p:nvSpPr>
            <p:spPr bwMode="auto">
              <a:xfrm>
                <a:off x="3200400" y="2286000"/>
                <a:ext cx="381000" cy="0"/>
              </a:xfrm>
              <a:prstGeom prst="line">
                <a:avLst/>
              </a:prstGeom>
              <a:noFill/>
              <a:ln w="19050">
                <a:solidFill>
                  <a:schemeClr val="tx1"/>
                </a:solidFill>
                <a:round/>
                <a:headEnd/>
                <a:tailEnd type="triangle" w="med" len="med"/>
              </a:ln>
              <a:effectLst/>
            </p:spPr>
            <p:txBody>
              <a:bodyPr/>
              <a:lstStyle/>
              <a:p>
                <a:endParaRPr lang="en-US"/>
              </a:p>
            </p:txBody>
          </p:sp>
          <p:sp>
            <p:nvSpPr>
              <p:cNvPr id="9" name="Line 10"/>
              <p:cNvSpPr>
                <a:spLocks noChangeShapeType="1"/>
              </p:cNvSpPr>
              <p:nvPr/>
            </p:nvSpPr>
            <p:spPr bwMode="auto">
              <a:xfrm>
                <a:off x="5029200" y="2286000"/>
                <a:ext cx="762000" cy="0"/>
              </a:xfrm>
              <a:prstGeom prst="line">
                <a:avLst/>
              </a:prstGeom>
              <a:noFill/>
              <a:ln w="19050">
                <a:solidFill>
                  <a:schemeClr val="tx1"/>
                </a:solidFill>
                <a:round/>
                <a:headEnd/>
                <a:tailEnd type="triangle" w="med" len="med"/>
              </a:ln>
              <a:effectLst/>
            </p:spPr>
            <p:txBody>
              <a:bodyPr/>
              <a:lstStyle/>
              <a:p>
                <a:endParaRPr lang="en-US"/>
              </a:p>
            </p:txBody>
          </p:sp>
          <p:sp>
            <p:nvSpPr>
              <p:cNvPr id="10" name="Text Box 11"/>
              <p:cNvSpPr txBox="1">
                <a:spLocks noChangeArrowheads="1"/>
              </p:cNvSpPr>
              <p:nvPr/>
            </p:nvSpPr>
            <p:spPr bwMode="auto">
              <a:xfrm>
                <a:off x="5791200" y="1981200"/>
                <a:ext cx="1295400" cy="657225"/>
              </a:xfrm>
              <a:prstGeom prst="rect">
                <a:avLst/>
              </a:prstGeom>
              <a:solidFill>
                <a:srgbClr val="CCFFFF"/>
              </a:solidFill>
              <a:ln w="15875">
                <a:solidFill>
                  <a:schemeClr val="tx1"/>
                </a:solidFill>
                <a:miter lim="800000"/>
                <a:headEnd/>
                <a:tailEnd/>
              </a:ln>
              <a:effectLst/>
            </p:spPr>
            <p:txBody>
              <a:bodyPr>
                <a:spAutoFit/>
              </a:bodyPr>
              <a:lstStyle/>
              <a:p>
                <a:pPr algn="ctr">
                  <a:spcBef>
                    <a:spcPct val="50000"/>
                  </a:spcBef>
                </a:pPr>
                <a:r>
                  <a:rPr lang="en-US"/>
                  <a:t>Digital Receiver</a:t>
                </a:r>
              </a:p>
            </p:txBody>
          </p:sp>
          <p:sp>
            <p:nvSpPr>
              <p:cNvPr id="11" name="Line 12"/>
              <p:cNvSpPr>
                <a:spLocks noChangeShapeType="1"/>
              </p:cNvSpPr>
              <p:nvPr/>
            </p:nvSpPr>
            <p:spPr bwMode="auto">
              <a:xfrm>
                <a:off x="5410200" y="2514600"/>
                <a:ext cx="381000" cy="0"/>
              </a:xfrm>
              <a:prstGeom prst="line">
                <a:avLst/>
              </a:prstGeom>
              <a:noFill/>
              <a:ln w="19050">
                <a:solidFill>
                  <a:schemeClr val="tx1"/>
                </a:solidFill>
                <a:round/>
                <a:headEnd/>
                <a:tailEnd type="triangle" w="med" len="med"/>
              </a:ln>
              <a:effectLst/>
            </p:spPr>
            <p:txBody>
              <a:bodyPr/>
              <a:lstStyle/>
              <a:p>
                <a:endParaRPr lang="en-US"/>
              </a:p>
            </p:txBody>
          </p:sp>
          <p:sp>
            <p:nvSpPr>
              <p:cNvPr id="12" name="Line 13"/>
              <p:cNvSpPr>
                <a:spLocks noChangeShapeType="1"/>
              </p:cNvSpPr>
              <p:nvPr/>
            </p:nvSpPr>
            <p:spPr bwMode="auto">
              <a:xfrm>
                <a:off x="5410200" y="2514600"/>
                <a:ext cx="0" cy="457200"/>
              </a:xfrm>
              <a:prstGeom prst="line">
                <a:avLst/>
              </a:prstGeom>
              <a:noFill/>
              <a:ln w="19050">
                <a:solidFill>
                  <a:schemeClr val="tx1"/>
                </a:solidFill>
                <a:round/>
                <a:headEnd/>
                <a:tailEnd/>
              </a:ln>
              <a:effectLst/>
            </p:spPr>
            <p:txBody>
              <a:bodyPr/>
              <a:lstStyle/>
              <a:p>
                <a:endParaRPr lang="en-US"/>
              </a:p>
            </p:txBody>
          </p:sp>
          <p:sp>
            <p:nvSpPr>
              <p:cNvPr id="13" name="Text Box 14"/>
              <p:cNvSpPr txBox="1">
                <a:spLocks noChangeArrowheads="1"/>
              </p:cNvSpPr>
              <p:nvPr/>
            </p:nvSpPr>
            <p:spPr bwMode="auto">
              <a:xfrm>
                <a:off x="4648200" y="2895600"/>
                <a:ext cx="1600200" cy="366713"/>
              </a:xfrm>
              <a:prstGeom prst="rect">
                <a:avLst/>
              </a:prstGeom>
              <a:noFill/>
              <a:ln w="9525">
                <a:noFill/>
                <a:miter lim="800000"/>
                <a:headEnd/>
                <a:tailEnd/>
              </a:ln>
              <a:effectLst/>
            </p:spPr>
            <p:txBody>
              <a:bodyPr>
                <a:spAutoFit/>
              </a:bodyPr>
              <a:lstStyle/>
              <a:p>
                <a:pPr>
                  <a:spcBef>
                    <a:spcPct val="50000"/>
                  </a:spcBef>
                </a:pPr>
                <a:r>
                  <a:rPr lang="en-US" dirty="0"/>
                  <a:t>40.625 MHz</a:t>
                </a:r>
              </a:p>
            </p:txBody>
          </p:sp>
          <p:sp>
            <p:nvSpPr>
              <p:cNvPr id="14" name="Text Box 15"/>
              <p:cNvSpPr txBox="1">
                <a:spLocks noChangeArrowheads="1"/>
              </p:cNvSpPr>
              <p:nvPr/>
            </p:nvSpPr>
            <p:spPr bwMode="auto">
              <a:xfrm>
                <a:off x="2667000" y="3276600"/>
                <a:ext cx="3657600" cy="457200"/>
              </a:xfrm>
              <a:prstGeom prst="rect">
                <a:avLst/>
              </a:prstGeom>
              <a:noFill/>
              <a:ln w="9525">
                <a:noFill/>
                <a:miter lim="800000"/>
                <a:headEnd/>
                <a:tailEnd/>
              </a:ln>
              <a:effectLst/>
            </p:spPr>
            <p:txBody>
              <a:bodyPr>
                <a:spAutoFit/>
              </a:bodyPr>
              <a:lstStyle/>
              <a:p>
                <a:pPr>
                  <a:spcBef>
                    <a:spcPct val="50000"/>
                  </a:spcBef>
                </a:pPr>
                <a:r>
                  <a:rPr lang="en-US" sz="2400" dirty="0"/>
                  <a:t>Kodiak Implementation</a:t>
                </a:r>
              </a:p>
            </p:txBody>
          </p:sp>
          <p:sp>
            <p:nvSpPr>
              <p:cNvPr id="15" name="Text Box 16"/>
              <p:cNvSpPr txBox="1">
                <a:spLocks noChangeArrowheads="1"/>
              </p:cNvSpPr>
              <p:nvPr/>
            </p:nvSpPr>
            <p:spPr bwMode="auto">
              <a:xfrm>
                <a:off x="2286000" y="2590800"/>
                <a:ext cx="1066800" cy="366713"/>
              </a:xfrm>
              <a:prstGeom prst="rect">
                <a:avLst/>
              </a:prstGeom>
              <a:noFill/>
              <a:ln w="9525">
                <a:noFill/>
                <a:miter lim="800000"/>
                <a:headEnd/>
                <a:tailEnd/>
              </a:ln>
              <a:effectLst/>
            </p:spPr>
            <p:txBody>
              <a:bodyPr>
                <a:spAutoFit/>
              </a:bodyPr>
              <a:lstStyle/>
              <a:p>
                <a:pPr>
                  <a:spcBef>
                    <a:spcPct val="50000"/>
                  </a:spcBef>
                </a:pPr>
                <a:r>
                  <a:rPr lang="en-US"/>
                  <a:t>RF Amp</a:t>
                </a:r>
              </a:p>
            </p:txBody>
          </p:sp>
          <p:sp>
            <p:nvSpPr>
              <p:cNvPr id="16" name="Text Box 17"/>
              <p:cNvSpPr txBox="1">
                <a:spLocks noChangeArrowheads="1"/>
              </p:cNvSpPr>
              <p:nvPr/>
            </p:nvSpPr>
            <p:spPr bwMode="auto">
              <a:xfrm>
                <a:off x="228600" y="4724400"/>
                <a:ext cx="1371600" cy="657225"/>
              </a:xfrm>
              <a:prstGeom prst="rect">
                <a:avLst/>
              </a:prstGeom>
              <a:solidFill>
                <a:srgbClr val="CCFFFF"/>
              </a:solidFill>
              <a:ln w="15875">
                <a:solidFill>
                  <a:schemeClr val="tx1"/>
                </a:solidFill>
                <a:miter lim="800000"/>
                <a:headEnd/>
                <a:tailEnd/>
              </a:ln>
              <a:effectLst/>
            </p:spPr>
            <p:txBody>
              <a:bodyPr>
                <a:spAutoFit/>
              </a:bodyPr>
              <a:lstStyle/>
              <a:p>
                <a:pPr algn="ctr">
                  <a:spcBef>
                    <a:spcPct val="50000"/>
                  </a:spcBef>
                </a:pPr>
                <a:r>
                  <a:rPr lang="en-US"/>
                  <a:t>Phasing matrix</a:t>
                </a:r>
              </a:p>
            </p:txBody>
          </p:sp>
          <p:sp>
            <p:nvSpPr>
              <p:cNvPr id="17" name="Line 18"/>
              <p:cNvSpPr>
                <a:spLocks noChangeShapeType="1"/>
              </p:cNvSpPr>
              <p:nvPr/>
            </p:nvSpPr>
            <p:spPr bwMode="auto">
              <a:xfrm>
                <a:off x="1600200" y="5029200"/>
                <a:ext cx="457200" cy="0"/>
              </a:xfrm>
              <a:prstGeom prst="line">
                <a:avLst/>
              </a:prstGeom>
              <a:noFill/>
              <a:ln w="19050">
                <a:solidFill>
                  <a:schemeClr val="tx1"/>
                </a:solidFill>
                <a:round/>
                <a:headEnd/>
                <a:tailEnd type="triangle" w="med" len="med"/>
              </a:ln>
              <a:effectLst/>
            </p:spPr>
            <p:txBody>
              <a:bodyPr/>
              <a:lstStyle/>
              <a:p>
                <a:endParaRPr lang="en-US"/>
              </a:p>
            </p:txBody>
          </p:sp>
          <p:sp>
            <p:nvSpPr>
              <p:cNvPr id="18" name="Text Box 20"/>
              <p:cNvSpPr txBox="1">
                <a:spLocks noChangeArrowheads="1"/>
              </p:cNvSpPr>
              <p:nvPr/>
            </p:nvSpPr>
            <p:spPr bwMode="auto">
              <a:xfrm>
                <a:off x="2057400" y="4724400"/>
                <a:ext cx="1524000" cy="657225"/>
              </a:xfrm>
              <a:prstGeom prst="rect">
                <a:avLst/>
              </a:prstGeom>
              <a:solidFill>
                <a:srgbClr val="CCFFFF"/>
              </a:solidFill>
              <a:ln w="15875">
                <a:solidFill>
                  <a:schemeClr val="tx1"/>
                </a:solidFill>
                <a:miter lim="800000"/>
                <a:headEnd/>
                <a:tailEnd/>
              </a:ln>
              <a:effectLst/>
            </p:spPr>
            <p:txBody>
              <a:bodyPr>
                <a:spAutoFit/>
              </a:bodyPr>
              <a:lstStyle/>
              <a:p>
                <a:pPr>
                  <a:spcBef>
                    <a:spcPct val="50000"/>
                  </a:spcBef>
                </a:pPr>
                <a:r>
                  <a:rPr lang="en-US"/>
                  <a:t>Old Analog RF Amplifier</a:t>
                </a:r>
              </a:p>
            </p:txBody>
          </p:sp>
          <p:sp>
            <p:nvSpPr>
              <p:cNvPr id="19" name="Line 21"/>
              <p:cNvSpPr>
                <a:spLocks noChangeShapeType="1"/>
              </p:cNvSpPr>
              <p:nvPr/>
            </p:nvSpPr>
            <p:spPr bwMode="auto">
              <a:xfrm>
                <a:off x="3581400" y="5029200"/>
                <a:ext cx="304800" cy="0"/>
              </a:xfrm>
              <a:prstGeom prst="line">
                <a:avLst/>
              </a:prstGeom>
              <a:noFill/>
              <a:ln w="19050">
                <a:solidFill>
                  <a:schemeClr val="tx1"/>
                </a:solidFill>
                <a:round/>
                <a:headEnd/>
                <a:tailEnd type="triangle" w="med" len="med"/>
              </a:ln>
              <a:effectLst/>
            </p:spPr>
            <p:txBody>
              <a:bodyPr/>
              <a:lstStyle/>
              <a:p>
                <a:endParaRPr lang="en-US"/>
              </a:p>
            </p:txBody>
          </p:sp>
          <p:sp>
            <p:nvSpPr>
              <p:cNvPr id="20" name="Text Box 22"/>
              <p:cNvSpPr txBox="1">
                <a:spLocks noChangeArrowheads="1"/>
              </p:cNvSpPr>
              <p:nvPr/>
            </p:nvSpPr>
            <p:spPr bwMode="auto">
              <a:xfrm>
                <a:off x="3886200" y="4419600"/>
                <a:ext cx="1295400" cy="1206500"/>
              </a:xfrm>
              <a:prstGeom prst="rect">
                <a:avLst/>
              </a:prstGeom>
              <a:solidFill>
                <a:srgbClr val="CCFFFF"/>
              </a:solidFill>
              <a:ln w="15875">
                <a:solidFill>
                  <a:schemeClr val="tx1"/>
                </a:solidFill>
                <a:miter lim="800000"/>
                <a:headEnd/>
                <a:tailEnd/>
              </a:ln>
              <a:effectLst/>
            </p:spPr>
            <p:txBody>
              <a:bodyPr>
                <a:spAutoFit/>
              </a:bodyPr>
              <a:lstStyle/>
              <a:p>
                <a:pPr algn="ctr">
                  <a:spcBef>
                    <a:spcPct val="50000"/>
                  </a:spcBef>
                </a:pPr>
                <a:r>
                  <a:rPr lang="en-US"/>
                  <a:t>40.625 </a:t>
                </a:r>
                <a:r>
                  <a:rPr lang="en-US">
                    <a:sym typeface="Symbol" pitchFamily="18" charset="2"/>
                  </a:rPr>
                  <a:t>0.5 MHz Bandpass Filter</a:t>
                </a:r>
              </a:p>
            </p:txBody>
          </p:sp>
          <p:sp>
            <p:nvSpPr>
              <p:cNvPr id="21" name="Line 23"/>
              <p:cNvSpPr>
                <a:spLocks noChangeShapeType="1"/>
              </p:cNvSpPr>
              <p:nvPr/>
            </p:nvSpPr>
            <p:spPr bwMode="auto">
              <a:xfrm>
                <a:off x="5181600" y="5029200"/>
                <a:ext cx="304800" cy="0"/>
              </a:xfrm>
              <a:prstGeom prst="line">
                <a:avLst/>
              </a:prstGeom>
              <a:noFill/>
              <a:ln w="19050">
                <a:solidFill>
                  <a:schemeClr val="tx1"/>
                </a:solidFill>
                <a:round/>
                <a:headEnd/>
                <a:tailEnd type="triangle" w="med" len="med"/>
              </a:ln>
              <a:effectLst/>
            </p:spPr>
            <p:txBody>
              <a:bodyPr/>
              <a:lstStyle/>
              <a:p>
                <a:endParaRPr lang="en-US"/>
              </a:p>
            </p:txBody>
          </p:sp>
          <p:sp>
            <p:nvSpPr>
              <p:cNvPr id="22" name="Text Box 24"/>
              <p:cNvSpPr txBox="1">
                <a:spLocks noChangeArrowheads="1"/>
              </p:cNvSpPr>
              <p:nvPr/>
            </p:nvSpPr>
            <p:spPr bwMode="auto">
              <a:xfrm>
                <a:off x="5486400" y="4724400"/>
                <a:ext cx="1447800" cy="657225"/>
              </a:xfrm>
              <a:prstGeom prst="rect">
                <a:avLst/>
              </a:prstGeom>
              <a:solidFill>
                <a:srgbClr val="CCFFFF"/>
              </a:solidFill>
              <a:ln w="15875">
                <a:solidFill>
                  <a:schemeClr val="tx1"/>
                </a:solidFill>
                <a:miter lim="800000"/>
                <a:headEnd/>
                <a:tailEnd/>
              </a:ln>
              <a:effectLst/>
            </p:spPr>
            <p:txBody>
              <a:bodyPr>
                <a:spAutoFit/>
              </a:bodyPr>
              <a:lstStyle/>
              <a:p>
                <a:pPr>
                  <a:spcBef>
                    <a:spcPct val="50000"/>
                  </a:spcBef>
                </a:pPr>
                <a:r>
                  <a:rPr lang="en-US"/>
                  <a:t>Modified IF Amplifier</a:t>
                </a:r>
              </a:p>
            </p:txBody>
          </p:sp>
          <p:sp>
            <p:nvSpPr>
              <p:cNvPr id="23" name="Line 25"/>
              <p:cNvSpPr>
                <a:spLocks noChangeShapeType="1"/>
              </p:cNvSpPr>
              <p:nvPr/>
            </p:nvSpPr>
            <p:spPr bwMode="auto">
              <a:xfrm>
                <a:off x="6934200" y="4953000"/>
                <a:ext cx="609600" cy="0"/>
              </a:xfrm>
              <a:prstGeom prst="line">
                <a:avLst/>
              </a:prstGeom>
              <a:noFill/>
              <a:ln w="19050">
                <a:solidFill>
                  <a:schemeClr val="tx1"/>
                </a:solidFill>
                <a:round/>
                <a:headEnd/>
                <a:tailEnd type="triangle" w="med" len="med"/>
              </a:ln>
              <a:effectLst/>
            </p:spPr>
            <p:txBody>
              <a:bodyPr/>
              <a:lstStyle/>
              <a:p>
                <a:endParaRPr lang="en-US"/>
              </a:p>
            </p:txBody>
          </p:sp>
          <p:sp>
            <p:nvSpPr>
              <p:cNvPr id="24" name="Text Box 26"/>
              <p:cNvSpPr txBox="1">
                <a:spLocks noChangeArrowheads="1"/>
              </p:cNvSpPr>
              <p:nvPr/>
            </p:nvSpPr>
            <p:spPr bwMode="auto">
              <a:xfrm>
                <a:off x="7543800" y="4724400"/>
                <a:ext cx="1295400" cy="657225"/>
              </a:xfrm>
              <a:prstGeom prst="rect">
                <a:avLst/>
              </a:prstGeom>
              <a:solidFill>
                <a:srgbClr val="CCFFFF"/>
              </a:solidFill>
              <a:ln w="15875">
                <a:solidFill>
                  <a:schemeClr val="tx1"/>
                </a:solidFill>
                <a:miter lim="800000"/>
                <a:headEnd/>
                <a:tailEnd/>
              </a:ln>
              <a:effectLst/>
            </p:spPr>
            <p:txBody>
              <a:bodyPr>
                <a:spAutoFit/>
              </a:bodyPr>
              <a:lstStyle/>
              <a:p>
                <a:pPr algn="ctr">
                  <a:spcBef>
                    <a:spcPct val="50000"/>
                  </a:spcBef>
                </a:pPr>
                <a:r>
                  <a:rPr lang="en-US"/>
                  <a:t>Digital Receiver</a:t>
                </a:r>
              </a:p>
            </p:txBody>
          </p:sp>
          <p:sp>
            <p:nvSpPr>
              <p:cNvPr id="25" name="Line 27"/>
              <p:cNvSpPr>
                <a:spLocks noChangeShapeType="1"/>
              </p:cNvSpPr>
              <p:nvPr/>
            </p:nvSpPr>
            <p:spPr bwMode="auto">
              <a:xfrm>
                <a:off x="7239000" y="5181600"/>
                <a:ext cx="304800" cy="0"/>
              </a:xfrm>
              <a:prstGeom prst="line">
                <a:avLst/>
              </a:prstGeom>
              <a:noFill/>
              <a:ln w="19050">
                <a:solidFill>
                  <a:schemeClr val="tx1"/>
                </a:solidFill>
                <a:round/>
                <a:headEnd/>
                <a:tailEnd type="triangle" w="med" len="med"/>
              </a:ln>
              <a:effectLst/>
            </p:spPr>
            <p:txBody>
              <a:bodyPr/>
              <a:lstStyle/>
              <a:p>
                <a:endParaRPr lang="en-US"/>
              </a:p>
            </p:txBody>
          </p:sp>
          <p:sp>
            <p:nvSpPr>
              <p:cNvPr id="26" name="Line 28"/>
              <p:cNvSpPr>
                <a:spLocks noChangeShapeType="1"/>
              </p:cNvSpPr>
              <p:nvPr/>
            </p:nvSpPr>
            <p:spPr bwMode="auto">
              <a:xfrm>
                <a:off x="7239000" y="5181600"/>
                <a:ext cx="0" cy="457200"/>
              </a:xfrm>
              <a:prstGeom prst="line">
                <a:avLst/>
              </a:prstGeom>
              <a:noFill/>
              <a:ln w="19050">
                <a:solidFill>
                  <a:schemeClr val="tx1"/>
                </a:solidFill>
                <a:round/>
                <a:headEnd/>
                <a:tailEnd/>
              </a:ln>
              <a:effectLst/>
            </p:spPr>
            <p:txBody>
              <a:bodyPr/>
              <a:lstStyle/>
              <a:p>
                <a:endParaRPr lang="en-US"/>
              </a:p>
            </p:txBody>
          </p:sp>
          <p:sp>
            <p:nvSpPr>
              <p:cNvPr id="27" name="Text Box 29"/>
              <p:cNvSpPr txBox="1">
                <a:spLocks noChangeArrowheads="1"/>
              </p:cNvSpPr>
              <p:nvPr/>
            </p:nvSpPr>
            <p:spPr bwMode="auto">
              <a:xfrm>
                <a:off x="6477000" y="5562600"/>
                <a:ext cx="1828800" cy="366713"/>
              </a:xfrm>
              <a:prstGeom prst="rect">
                <a:avLst/>
              </a:prstGeom>
              <a:noFill/>
              <a:ln w="9525">
                <a:noFill/>
                <a:miter lim="800000"/>
                <a:headEnd/>
                <a:tailEnd/>
              </a:ln>
              <a:effectLst/>
            </p:spPr>
            <p:txBody>
              <a:bodyPr>
                <a:spAutoFit/>
              </a:bodyPr>
              <a:lstStyle/>
              <a:p>
                <a:pPr>
                  <a:spcBef>
                    <a:spcPct val="50000"/>
                  </a:spcBef>
                </a:pPr>
                <a:r>
                  <a:rPr lang="en-US"/>
                  <a:t>50.625 MHz.</a:t>
                </a:r>
              </a:p>
            </p:txBody>
          </p:sp>
          <p:sp>
            <p:nvSpPr>
              <p:cNvPr id="28" name="Line 30"/>
              <p:cNvSpPr>
                <a:spLocks noChangeShapeType="1"/>
              </p:cNvSpPr>
              <p:nvPr/>
            </p:nvSpPr>
            <p:spPr bwMode="auto">
              <a:xfrm flipV="1">
                <a:off x="2819400" y="5410200"/>
                <a:ext cx="0" cy="457200"/>
              </a:xfrm>
              <a:prstGeom prst="line">
                <a:avLst/>
              </a:prstGeom>
              <a:noFill/>
              <a:ln w="19050">
                <a:solidFill>
                  <a:schemeClr val="tx1"/>
                </a:solidFill>
                <a:round/>
                <a:headEnd/>
                <a:tailEnd type="triangle" w="med" len="med"/>
              </a:ln>
              <a:effectLst/>
            </p:spPr>
            <p:txBody>
              <a:bodyPr/>
              <a:lstStyle/>
              <a:p>
                <a:endParaRPr lang="en-US"/>
              </a:p>
            </p:txBody>
          </p:sp>
          <p:sp>
            <p:nvSpPr>
              <p:cNvPr id="29" name="Text Box 31"/>
              <p:cNvSpPr txBox="1">
                <a:spLocks noChangeArrowheads="1"/>
              </p:cNvSpPr>
              <p:nvPr/>
            </p:nvSpPr>
            <p:spPr bwMode="auto">
              <a:xfrm>
                <a:off x="1828800" y="5805488"/>
                <a:ext cx="2362200" cy="366712"/>
              </a:xfrm>
              <a:prstGeom prst="rect">
                <a:avLst/>
              </a:prstGeom>
              <a:noFill/>
              <a:ln w="9525">
                <a:noFill/>
                <a:miter lim="800000"/>
                <a:headEnd/>
                <a:tailEnd/>
              </a:ln>
              <a:effectLst/>
            </p:spPr>
            <p:txBody>
              <a:bodyPr>
                <a:spAutoFit/>
              </a:bodyPr>
              <a:lstStyle/>
              <a:p>
                <a:pPr>
                  <a:spcBef>
                    <a:spcPct val="50000"/>
                  </a:spcBef>
                </a:pPr>
                <a:r>
                  <a:rPr lang="en-US"/>
                  <a:t>1</a:t>
                </a:r>
                <a:r>
                  <a:rPr lang="en-US" baseline="30000"/>
                  <a:t>st</a:t>
                </a:r>
                <a:r>
                  <a:rPr lang="en-US"/>
                  <a:t> Local Oscillator</a:t>
                </a:r>
              </a:p>
            </p:txBody>
          </p:sp>
          <p:sp>
            <p:nvSpPr>
              <p:cNvPr id="30" name="Text Box 32"/>
              <p:cNvSpPr txBox="1">
                <a:spLocks noChangeArrowheads="1"/>
              </p:cNvSpPr>
              <p:nvPr/>
            </p:nvSpPr>
            <p:spPr bwMode="auto">
              <a:xfrm>
                <a:off x="2667000" y="6172200"/>
                <a:ext cx="4495800" cy="457200"/>
              </a:xfrm>
              <a:prstGeom prst="rect">
                <a:avLst/>
              </a:prstGeom>
              <a:noFill/>
              <a:ln w="9525">
                <a:noFill/>
                <a:miter lim="800000"/>
                <a:headEnd/>
                <a:tailEnd/>
              </a:ln>
              <a:effectLst/>
            </p:spPr>
            <p:txBody>
              <a:bodyPr>
                <a:spAutoFit/>
              </a:bodyPr>
              <a:lstStyle/>
              <a:p>
                <a:pPr>
                  <a:spcBef>
                    <a:spcPct val="50000"/>
                  </a:spcBef>
                </a:pPr>
                <a:r>
                  <a:rPr lang="en-US" sz="2400"/>
                  <a:t>Goose Bay Implementation</a:t>
                </a:r>
              </a:p>
            </p:txBody>
          </p:sp>
        </p:grpSp>
        <p:sp>
          <p:nvSpPr>
            <p:cNvPr id="31" name="TextBox 30"/>
            <p:cNvSpPr txBox="1"/>
            <p:nvPr/>
          </p:nvSpPr>
          <p:spPr>
            <a:xfrm>
              <a:off x="5880715" y="2057400"/>
              <a:ext cx="1447800" cy="369332"/>
            </a:xfrm>
            <a:prstGeom prst="rect">
              <a:avLst/>
            </a:prstGeom>
            <a:noFill/>
          </p:spPr>
          <p:txBody>
            <a:bodyPr wrap="square" rtlCol="0">
              <a:spAutoFit/>
            </a:bodyPr>
            <a:lstStyle/>
            <a:p>
              <a:r>
                <a:rPr lang="en-US" dirty="0" smtClean="0"/>
                <a:t>GC214/TS</a:t>
              </a:r>
              <a:endParaRPr lang="en-US" dirty="0"/>
            </a:p>
          </p:txBody>
        </p:sp>
        <p:sp>
          <p:nvSpPr>
            <p:cNvPr id="60" name="Rectangle 59"/>
            <p:cNvSpPr/>
            <p:nvPr/>
          </p:nvSpPr>
          <p:spPr>
            <a:xfrm>
              <a:off x="7772400" y="4800600"/>
              <a:ext cx="851515" cy="369332"/>
            </a:xfrm>
            <a:prstGeom prst="rect">
              <a:avLst/>
            </a:prstGeom>
          </p:spPr>
          <p:txBody>
            <a:bodyPr wrap="none">
              <a:spAutoFit/>
            </a:bodyPr>
            <a:lstStyle/>
            <a:p>
              <a:r>
                <a:rPr lang="en-US" dirty="0" smtClean="0"/>
                <a:t>GC214</a:t>
              </a:r>
              <a:endParaRPr lang="en-US" dirty="0"/>
            </a:p>
          </p:txBody>
        </p:sp>
      </p:grpSp>
      <p:sp>
        <p:nvSpPr>
          <p:cNvPr id="62" name="TextBox 61"/>
          <p:cNvSpPr txBox="1"/>
          <p:nvPr/>
        </p:nvSpPr>
        <p:spPr>
          <a:xfrm>
            <a:off x="762000" y="6019800"/>
            <a:ext cx="7924800" cy="400110"/>
          </a:xfrm>
          <a:prstGeom prst="rect">
            <a:avLst/>
          </a:prstGeom>
          <a:noFill/>
        </p:spPr>
        <p:txBody>
          <a:bodyPr wrap="square" rtlCol="0">
            <a:spAutoFit/>
          </a:bodyPr>
          <a:lstStyle/>
          <a:p>
            <a:r>
              <a:rPr lang="en-US" sz="2000" dirty="0" smtClean="0">
                <a:solidFill>
                  <a:srgbClr val="DD2125"/>
                </a:solidFill>
              </a:rPr>
              <a:t>These two implementations of the digital receiver require different drivers !</a:t>
            </a:r>
            <a:endParaRPr lang="en-US" sz="2000" dirty="0">
              <a:solidFill>
                <a:srgbClr val="DD2125"/>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92162"/>
          </a:xfrm>
        </p:spPr>
        <p:txBody>
          <a:bodyPr>
            <a:normAutofit fontScale="90000"/>
          </a:bodyPr>
          <a:lstStyle/>
          <a:p>
            <a:r>
              <a:rPr lang="en-US" sz="3600" i="1" dirty="0" smtClean="0"/>
              <a:t>Hardware Schematic of Goose Bay Radar</a:t>
            </a:r>
            <a:br>
              <a:rPr lang="en-US" sz="3600" i="1" dirty="0" smtClean="0"/>
            </a:br>
            <a:r>
              <a:rPr lang="en-US" sz="2800" i="1" dirty="0" smtClean="0"/>
              <a:t>ca. 1983</a:t>
            </a:r>
            <a:endParaRPr lang="en-US" sz="3600" i="1" dirty="0"/>
          </a:p>
        </p:txBody>
      </p:sp>
      <p:pic>
        <p:nvPicPr>
          <p:cNvPr id="1027" name="Picture 3" descr="C:\Users\ray\Desktop\Orig Goose Bay Hardware.jpg"/>
          <p:cNvPicPr>
            <a:picLocks noChangeAspect="1" noChangeArrowheads="1"/>
          </p:cNvPicPr>
          <p:nvPr/>
        </p:nvPicPr>
        <p:blipFill>
          <a:blip r:embed="rId3" cstate="print"/>
          <a:srcRect/>
          <a:stretch>
            <a:fillRect/>
          </a:stretch>
        </p:blipFill>
        <p:spPr bwMode="auto">
          <a:xfrm>
            <a:off x="1295400" y="1085850"/>
            <a:ext cx="6748816" cy="4781550"/>
          </a:xfrm>
          <a:prstGeom prst="rect">
            <a:avLst/>
          </a:prstGeom>
          <a:noFill/>
        </p:spPr>
      </p:pic>
      <p:sp>
        <p:nvSpPr>
          <p:cNvPr id="5" name="TextBox 4"/>
          <p:cNvSpPr txBox="1"/>
          <p:nvPr/>
        </p:nvSpPr>
        <p:spPr>
          <a:xfrm>
            <a:off x="228600" y="5791200"/>
            <a:ext cx="8686800" cy="923330"/>
          </a:xfrm>
          <a:prstGeom prst="rect">
            <a:avLst/>
          </a:prstGeom>
          <a:noFill/>
        </p:spPr>
        <p:txBody>
          <a:bodyPr wrap="square" rtlCol="0">
            <a:spAutoFit/>
          </a:bodyPr>
          <a:lstStyle/>
          <a:p>
            <a:r>
              <a:rPr lang="en-US" dirty="0" smtClean="0"/>
              <a:t>Transmitters output: 75-150W     Phasing matrix made from lengths of cable and switches</a:t>
            </a:r>
          </a:p>
          <a:p>
            <a:r>
              <a:rPr lang="en-US" dirty="0" smtClean="0"/>
              <a:t>Used Data General Minicomputer, fabricated hardware interface cards with modular ADCs.</a:t>
            </a:r>
          </a:p>
          <a:p>
            <a:r>
              <a:rPr lang="en-US" dirty="0" smtClean="0"/>
              <a:t>Programming done in assembly language by </a:t>
            </a:r>
            <a:r>
              <a:rPr lang="en-US" dirty="0" err="1" smtClean="0"/>
              <a:t>Kile</a:t>
            </a:r>
            <a:r>
              <a:rPr lang="en-US" dirty="0" smtClean="0"/>
              <a:t> Baker and Ray Greenwald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800" i="1" dirty="0" smtClean="0"/>
              <a:t>How Complex is the Driver Issue?</a:t>
            </a:r>
            <a:endParaRPr lang="en-US" sz="2800" i="1" dirty="0"/>
          </a:p>
        </p:txBody>
      </p:sp>
      <p:sp>
        <p:nvSpPr>
          <p:cNvPr id="3" name="Content Placeholder 2"/>
          <p:cNvSpPr>
            <a:spLocks noGrp="1"/>
          </p:cNvSpPr>
          <p:nvPr>
            <p:ph idx="1"/>
          </p:nvPr>
        </p:nvSpPr>
        <p:spPr>
          <a:xfrm>
            <a:off x="457200" y="1066800"/>
            <a:ext cx="8229600" cy="5562600"/>
          </a:xfrm>
        </p:spPr>
        <p:txBody>
          <a:bodyPr>
            <a:normAutofit/>
          </a:bodyPr>
          <a:lstStyle/>
          <a:p>
            <a:pPr>
              <a:buClr>
                <a:srgbClr val="FF0000"/>
              </a:buClr>
            </a:pPr>
            <a:r>
              <a:rPr lang="en-US" sz="2000" dirty="0" smtClean="0"/>
              <a:t>Consider the following matrix</a:t>
            </a:r>
          </a:p>
          <a:p>
            <a:pPr>
              <a:buClr>
                <a:srgbClr val="FF0000"/>
              </a:buClr>
              <a:buNone/>
            </a:pPr>
            <a:endParaRPr lang="en-US" sz="2000" dirty="0" smtClean="0"/>
          </a:p>
          <a:p>
            <a:pPr>
              <a:buClr>
                <a:srgbClr val="FF0000"/>
              </a:buClr>
              <a:buNone/>
            </a:pPr>
            <a:r>
              <a:rPr lang="en-US" sz="2000" dirty="0" smtClean="0"/>
              <a:t>		Non-Stereo Radar		Stereo Radar</a:t>
            </a:r>
          </a:p>
          <a:p>
            <a:pPr>
              <a:buClr>
                <a:srgbClr val="FF0000"/>
              </a:buClr>
              <a:buNone/>
            </a:pPr>
            <a:endParaRPr lang="en-US" sz="2000" dirty="0" smtClean="0"/>
          </a:p>
          <a:p>
            <a:pPr>
              <a:buClr>
                <a:srgbClr val="FF0000"/>
              </a:buClr>
              <a:buNone/>
            </a:pPr>
            <a:r>
              <a:rPr lang="en-US" sz="2000" dirty="0" smtClean="0"/>
              <a:t>		HF Band Analysis		IF Band Analysis</a:t>
            </a:r>
          </a:p>
          <a:p>
            <a:pPr>
              <a:buClr>
                <a:srgbClr val="FF0000"/>
              </a:buClr>
              <a:buNone/>
            </a:pPr>
            <a:endParaRPr lang="en-US" sz="2000" dirty="0" smtClean="0"/>
          </a:p>
          <a:p>
            <a:pPr>
              <a:buClr>
                <a:srgbClr val="FF0000"/>
              </a:buClr>
              <a:buNone/>
            </a:pPr>
            <a:r>
              <a:rPr lang="en-US" sz="2000" dirty="0" smtClean="0"/>
              <a:t>		GC214 Card			GC214/TS Card</a:t>
            </a:r>
          </a:p>
          <a:p>
            <a:pPr>
              <a:buClr>
                <a:srgbClr val="FF0000"/>
              </a:buClr>
              <a:buNone/>
            </a:pPr>
            <a:endParaRPr lang="en-US" sz="2000" dirty="0" smtClean="0"/>
          </a:p>
          <a:p>
            <a:pPr>
              <a:buClr>
                <a:srgbClr val="FF0000"/>
              </a:buClr>
            </a:pPr>
            <a:r>
              <a:rPr lang="en-US" sz="2000" dirty="0" smtClean="0"/>
              <a:t>Each radar in the top row can pair with either  analysis mode in the second row and either card in the third row. There are 8 possible drivers!</a:t>
            </a:r>
          </a:p>
          <a:p>
            <a:pPr>
              <a:buClr>
                <a:srgbClr val="FF0000"/>
              </a:buClr>
            </a:pPr>
            <a:r>
              <a:rPr lang="en-US" sz="2000" dirty="0" smtClean="0"/>
              <a:t>Currently, the manufacturers  primary product is a GC314 Card which comes in a variety of formats. The MSI radars use these cards.</a:t>
            </a:r>
          </a:p>
          <a:p>
            <a:pPr>
              <a:buClr>
                <a:srgbClr val="FF0000"/>
              </a:buClr>
            </a:pPr>
            <a:r>
              <a:rPr lang="en-US" sz="2000" dirty="0" smtClean="0"/>
              <a:t>The Australians are fabricating their own digital receiver cards. Who is producing their drivers and how will they be integrated with ROS.</a:t>
            </a:r>
          </a:p>
          <a:p>
            <a:pPr>
              <a:buClr>
                <a:srgbClr val="FF0000"/>
              </a:buClr>
              <a:buNone/>
            </a:pPr>
            <a:r>
              <a:rPr lang="en-US" sz="2000" dirty="0" smtClean="0"/>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a:bodyPr>
          <a:lstStyle/>
          <a:p>
            <a:r>
              <a:rPr lang="en-US" sz="2800" i="1" dirty="0" smtClean="0"/>
              <a:t>Another</a:t>
            </a:r>
            <a:r>
              <a:rPr lang="en-US" sz="2800" i="1" dirty="0" smtClean="0"/>
              <a:t> Example </a:t>
            </a:r>
            <a:r>
              <a:rPr lang="en-US" sz="2800" i="1" dirty="0" smtClean="0"/>
              <a:t>of Driver Proliferation</a:t>
            </a:r>
            <a:endParaRPr lang="en-US" sz="2800" i="1" dirty="0"/>
          </a:p>
        </p:txBody>
      </p:sp>
      <p:sp>
        <p:nvSpPr>
          <p:cNvPr id="3" name="Content Placeholder 2"/>
          <p:cNvSpPr>
            <a:spLocks noGrp="1"/>
          </p:cNvSpPr>
          <p:nvPr>
            <p:ph idx="1"/>
          </p:nvPr>
        </p:nvSpPr>
        <p:spPr>
          <a:xfrm>
            <a:off x="457200" y="685800"/>
            <a:ext cx="8229600" cy="5486400"/>
          </a:xfrm>
        </p:spPr>
        <p:txBody>
          <a:bodyPr>
            <a:normAutofit/>
          </a:bodyPr>
          <a:lstStyle/>
          <a:p>
            <a:pPr>
              <a:buClr>
                <a:srgbClr val="FF0000"/>
              </a:buClr>
            </a:pPr>
            <a:r>
              <a:rPr lang="en-US" sz="2000" dirty="0" smtClean="0"/>
              <a:t>Phasing Matrix</a:t>
            </a:r>
          </a:p>
          <a:p>
            <a:pPr lvl="1">
              <a:buClr>
                <a:srgbClr val="FF0000"/>
              </a:buClr>
              <a:buFont typeface="Arial" pitchFamily="34" charset="0"/>
              <a:buChar char="•"/>
            </a:pPr>
            <a:r>
              <a:rPr lang="en-US" sz="1800" dirty="0" smtClean="0"/>
              <a:t>In 2005, I designed and </a:t>
            </a:r>
            <a:r>
              <a:rPr lang="en-US" sz="1800" dirty="0" err="1" smtClean="0"/>
              <a:t>Kjellmar</a:t>
            </a:r>
            <a:r>
              <a:rPr lang="en-US" sz="1800" dirty="0" smtClean="0"/>
              <a:t> </a:t>
            </a:r>
            <a:r>
              <a:rPr lang="en-US" sz="1800" dirty="0" err="1" smtClean="0"/>
              <a:t>Oksavik</a:t>
            </a:r>
            <a:r>
              <a:rPr lang="en-US" sz="1800" dirty="0" smtClean="0"/>
              <a:t> constructed a new type of phasing matrix for the SuperDARN radars</a:t>
            </a:r>
          </a:p>
          <a:p>
            <a:pPr lvl="2">
              <a:buClr>
                <a:srgbClr val="FF0000"/>
              </a:buClr>
            </a:pPr>
            <a:r>
              <a:rPr lang="en-US" sz="1800" dirty="0" smtClean="0"/>
              <a:t>Operates on principal of phase shift steering</a:t>
            </a:r>
          </a:p>
          <a:p>
            <a:pPr lvl="2">
              <a:buClr>
                <a:srgbClr val="FF0000"/>
              </a:buClr>
            </a:pPr>
            <a:r>
              <a:rPr lang="en-US" sz="1800" dirty="0" smtClean="0"/>
              <a:t>Any steering angle can be obtained, but for compatibility with other SuperDARN radars, we have used a rotation of 3.24º between beam directions.</a:t>
            </a:r>
          </a:p>
          <a:p>
            <a:pPr lvl="2">
              <a:buClr>
                <a:srgbClr val="FF0000"/>
              </a:buClr>
            </a:pPr>
            <a:r>
              <a:rPr lang="en-US" sz="1800" dirty="0" smtClean="0"/>
              <a:t>We calculate the phase shift to produce this rotation angle and an analog RF network creates multiples of this basic phase shift and mixes them onto the RF signals that are being transmitted or received.</a:t>
            </a:r>
          </a:p>
          <a:p>
            <a:pPr lvl="2">
              <a:buClr>
                <a:srgbClr val="FF0000"/>
              </a:buClr>
            </a:pPr>
            <a:r>
              <a:rPr lang="en-US" sz="1800" dirty="0" smtClean="0"/>
              <a:t>Instead of outputting a beam number to the phasing matrix, we output two 50.625 MHz signals that have the calculated phase shift.</a:t>
            </a:r>
          </a:p>
          <a:p>
            <a:pPr lvl="1">
              <a:buClr>
                <a:srgbClr val="FF0000"/>
              </a:buClr>
              <a:buFont typeface="Arial" pitchFamily="34" charset="0"/>
              <a:buChar char="•"/>
            </a:pPr>
            <a:r>
              <a:rPr lang="en-US" sz="1800" dirty="0" smtClean="0"/>
              <a:t>Initially, the University of Saskatchewan used the same technique for their </a:t>
            </a:r>
            <a:r>
              <a:rPr lang="en-US" sz="1800" dirty="0" err="1" smtClean="0"/>
              <a:t>PolarDARN</a:t>
            </a:r>
            <a:r>
              <a:rPr lang="en-US" sz="1800" dirty="0" smtClean="0"/>
              <a:t> radars. However, they have recently replace the analog part of the system with an array of DDS chips which are programmed to provide the correct phase to each antenna.</a:t>
            </a:r>
          </a:p>
          <a:p>
            <a:pPr lvl="2">
              <a:buClr>
                <a:srgbClr val="FF0000"/>
              </a:buClr>
            </a:pPr>
            <a:r>
              <a:rPr lang="en-US" sz="1800" dirty="0" smtClean="0"/>
              <a:t>This system requires a completely different driver. </a:t>
            </a:r>
            <a:endParaRPr lang="en-US" sz="1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r>
              <a:rPr lang="en-US" sz="2800" i="1" dirty="0" smtClean="0">
                <a:solidFill>
                  <a:prstClr val="black"/>
                </a:solidFill>
              </a:rPr>
              <a:t>Another Example </a:t>
            </a:r>
            <a:r>
              <a:rPr lang="en-US" sz="2800" i="1" dirty="0" smtClean="0">
                <a:solidFill>
                  <a:prstClr val="black"/>
                </a:solidFill>
              </a:rPr>
              <a:t>of Driver Proliferation</a:t>
            </a:r>
            <a:endParaRPr lang="en-US" dirty="0"/>
          </a:p>
        </p:txBody>
      </p:sp>
      <p:sp>
        <p:nvSpPr>
          <p:cNvPr id="3" name="Content Placeholder 2"/>
          <p:cNvSpPr>
            <a:spLocks noGrp="1"/>
          </p:cNvSpPr>
          <p:nvPr>
            <p:ph idx="1"/>
          </p:nvPr>
        </p:nvSpPr>
        <p:spPr>
          <a:xfrm>
            <a:off x="304800" y="685800"/>
            <a:ext cx="8534400" cy="6019800"/>
          </a:xfrm>
        </p:spPr>
        <p:txBody>
          <a:bodyPr>
            <a:normAutofit/>
          </a:bodyPr>
          <a:lstStyle/>
          <a:p>
            <a:pPr>
              <a:spcBef>
                <a:spcPts val="600"/>
              </a:spcBef>
              <a:buClr>
                <a:srgbClr val="FF0000"/>
              </a:buClr>
            </a:pPr>
            <a:r>
              <a:rPr lang="en-US" sz="2000" dirty="0" smtClean="0"/>
              <a:t>For the MSI radars, Bill Bristow and Todd Parris </a:t>
            </a:r>
            <a:r>
              <a:rPr lang="en-US" sz="2000" dirty="0" smtClean="0"/>
              <a:t>redesigned the traditional capacitive delay line phasing matrix so that it could be stepped through any set of beam directions.</a:t>
            </a:r>
          </a:p>
          <a:p>
            <a:pPr lvl="1">
              <a:spcBef>
                <a:spcPts val="600"/>
              </a:spcBef>
              <a:buClr>
                <a:srgbClr val="FF0000"/>
              </a:buClr>
              <a:buFont typeface="Arial" pitchFamily="34" charset="0"/>
              <a:buChar char="•"/>
            </a:pPr>
            <a:r>
              <a:rPr lang="en-US" sz="1800" dirty="0" err="1" smtClean="0"/>
              <a:t>i.e</a:t>
            </a:r>
            <a:r>
              <a:rPr lang="en-US" sz="1800" dirty="0" smtClean="0"/>
              <a:t>, the beam directions are not restricted to multiples of 3.24</a:t>
            </a:r>
            <a:r>
              <a:rPr lang="en-US" sz="1800" dirty="0" smtClean="0">
                <a:sym typeface="Symbol"/>
              </a:rPr>
              <a:t>.</a:t>
            </a:r>
          </a:p>
          <a:p>
            <a:pPr lvl="1">
              <a:spcBef>
                <a:spcPts val="600"/>
              </a:spcBef>
              <a:buClr>
                <a:srgbClr val="FF0000"/>
              </a:buClr>
              <a:buFont typeface="Arial" pitchFamily="34" charset="0"/>
              <a:buChar char="•"/>
            </a:pPr>
            <a:r>
              <a:rPr lang="en-US" sz="1800" dirty="0" smtClean="0"/>
              <a:t>This new time-delay matrix requires a completely </a:t>
            </a:r>
            <a:r>
              <a:rPr lang="en-US" sz="1800" dirty="0" smtClean="0"/>
              <a:t>different driver and it requires an elaborate calibration process.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rmAutofit fontScale="90000"/>
          </a:bodyPr>
          <a:lstStyle/>
          <a:p>
            <a:r>
              <a:rPr lang="en-US" sz="2800" i="1" dirty="0" smtClean="0"/>
              <a:t>MSI:  How Current Technical Development is Changing the Nature of SuperDARN  </a:t>
            </a:r>
            <a:endParaRPr lang="en-US" sz="2800" i="1" dirty="0"/>
          </a:p>
        </p:txBody>
      </p:sp>
      <p:sp>
        <p:nvSpPr>
          <p:cNvPr id="3" name="Content Placeholder 2"/>
          <p:cNvSpPr>
            <a:spLocks noGrp="1"/>
          </p:cNvSpPr>
          <p:nvPr>
            <p:ph idx="1"/>
          </p:nvPr>
        </p:nvSpPr>
        <p:spPr>
          <a:xfrm>
            <a:off x="457200" y="762000"/>
            <a:ext cx="8229600" cy="5943600"/>
          </a:xfrm>
        </p:spPr>
        <p:txBody>
          <a:bodyPr>
            <a:normAutofit lnSpcReduction="10000"/>
          </a:bodyPr>
          <a:lstStyle/>
          <a:p>
            <a:pPr>
              <a:spcBef>
                <a:spcPts val="600"/>
              </a:spcBef>
              <a:buClr>
                <a:srgbClr val="FF0000"/>
              </a:buClr>
            </a:pPr>
            <a:r>
              <a:rPr lang="en-US" sz="2000" dirty="0" smtClean="0"/>
              <a:t>Consider the hardware and software development for the MSI radars.</a:t>
            </a:r>
            <a:endParaRPr lang="en-US" sz="2000" dirty="0" smtClean="0"/>
          </a:p>
          <a:p>
            <a:pPr lvl="1">
              <a:spcBef>
                <a:spcPts val="600"/>
              </a:spcBef>
              <a:buClr>
                <a:srgbClr val="FF0000"/>
              </a:buClr>
              <a:buFont typeface="Arial" pitchFamily="34" charset="0"/>
              <a:buChar char="•"/>
            </a:pPr>
            <a:r>
              <a:rPr lang="en-US" sz="1800" dirty="0" smtClean="0"/>
              <a:t>Each phasing matrix in the MSI radars is controlled by 2 50-pin </a:t>
            </a:r>
            <a:r>
              <a:rPr lang="en-US" sz="1800" dirty="0" err="1" smtClean="0"/>
              <a:t>scsi</a:t>
            </a:r>
            <a:r>
              <a:rPr lang="en-US" sz="1800" dirty="0" smtClean="0"/>
              <a:t> cables. Each pair of cables is presumably connected to a DIO card in the QNX6 computer</a:t>
            </a:r>
          </a:p>
          <a:p>
            <a:pPr lvl="2">
              <a:spcBef>
                <a:spcPts val="600"/>
              </a:spcBef>
              <a:buClr>
                <a:srgbClr val="FF0000"/>
              </a:buClr>
            </a:pPr>
            <a:r>
              <a:rPr lang="en-US" sz="1800" dirty="0" smtClean="0"/>
              <a:t>The software drivers controlling these  signals were written by the UAF group and are sited and maintained at UAF. </a:t>
            </a:r>
          </a:p>
          <a:p>
            <a:pPr lvl="1">
              <a:spcBef>
                <a:spcPts val="600"/>
              </a:spcBef>
              <a:buClr>
                <a:srgbClr val="FF0000"/>
              </a:buClr>
              <a:buFont typeface="Arial" pitchFamily="34" charset="0"/>
              <a:buChar char="•"/>
            </a:pPr>
            <a:r>
              <a:rPr lang="en-US" sz="1800" dirty="0" smtClean="0"/>
              <a:t>The MSI radars use GC314 digital receivers in the QNX6 computer.</a:t>
            </a:r>
          </a:p>
          <a:p>
            <a:pPr lvl="2">
              <a:spcBef>
                <a:spcPts val="600"/>
              </a:spcBef>
              <a:buClr>
                <a:srgbClr val="FF0000"/>
              </a:buClr>
            </a:pPr>
            <a:r>
              <a:rPr lang="en-US" sz="1800" dirty="0" smtClean="0"/>
              <a:t>The </a:t>
            </a:r>
            <a:r>
              <a:rPr lang="en-US" sz="1800" dirty="0" smtClean="0"/>
              <a:t>software driver for </a:t>
            </a:r>
            <a:r>
              <a:rPr lang="en-US" sz="1800" dirty="0" smtClean="0"/>
              <a:t>these receivers </a:t>
            </a:r>
            <a:r>
              <a:rPr lang="en-US" sz="1800" dirty="0" smtClean="0"/>
              <a:t>is </a:t>
            </a:r>
            <a:r>
              <a:rPr lang="en-US" sz="1800" dirty="0" smtClean="0"/>
              <a:t>sited </a:t>
            </a:r>
            <a:r>
              <a:rPr lang="en-US" sz="1800" dirty="0" smtClean="0"/>
              <a:t>and maintained at UAF. </a:t>
            </a:r>
          </a:p>
          <a:p>
            <a:pPr lvl="1">
              <a:spcBef>
                <a:spcPts val="600"/>
              </a:spcBef>
              <a:buClr>
                <a:srgbClr val="FF0000"/>
              </a:buClr>
              <a:buFont typeface="Arial" pitchFamily="34" charset="0"/>
              <a:buChar char="•"/>
            </a:pPr>
            <a:r>
              <a:rPr lang="en-US" sz="1800" dirty="0" smtClean="0"/>
              <a:t>The MSI </a:t>
            </a:r>
            <a:r>
              <a:rPr lang="en-US" sz="1800" dirty="0" smtClean="0"/>
              <a:t>RXFE is </a:t>
            </a:r>
            <a:r>
              <a:rPr lang="en-US" sz="1800" dirty="0" smtClean="0"/>
              <a:t>presumably controlled </a:t>
            </a:r>
            <a:r>
              <a:rPr lang="en-US" sz="1800" dirty="0" smtClean="0"/>
              <a:t>by another DIO card in the QNX6 </a:t>
            </a:r>
            <a:r>
              <a:rPr lang="en-US" sz="1800" dirty="0" smtClean="0"/>
              <a:t>computer.</a:t>
            </a:r>
          </a:p>
          <a:p>
            <a:pPr lvl="2">
              <a:spcBef>
                <a:spcPts val="600"/>
              </a:spcBef>
              <a:buClr>
                <a:srgbClr val="FF0000"/>
              </a:buClr>
            </a:pPr>
            <a:r>
              <a:rPr lang="en-US" sz="1800" dirty="0" smtClean="0"/>
              <a:t>T</a:t>
            </a:r>
            <a:r>
              <a:rPr lang="en-US" sz="1800" dirty="0" smtClean="0"/>
              <a:t>he </a:t>
            </a:r>
            <a:r>
              <a:rPr lang="en-US" sz="1800" dirty="0" smtClean="0"/>
              <a:t>software driver for the RXFE is sited and maintained at UAF.</a:t>
            </a:r>
          </a:p>
          <a:p>
            <a:pPr lvl="1">
              <a:spcBef>
                <a:spcPts val="600"/>
              </a:spcBef>
              <a:buClr>
                <a:srgbClr val="FF0000"/>
              </a:buClr>
              <a:buFont typeface="Arial" pitchFamily="34" charset="0"/>
              <a:buChar char="•"/>
            </a:pPr>
            <a:r>
              <a:rPr lang="en-US" sz="1800" dirty="0" smtClean="0"/>
              <a:t>The </a:t>
            </a:r>
            <a:r>
              <a:rPr lang="en-US" sz="1800" dirty="0" smtClean="0"/>
              <a:t>MSI timing sequence is provided by </a:t>
            </a:r>
            <a:r>
              <a:rPr lang="en-US" sz="1800" dirty="0" smtClean="0"/>
              <a:t>a timing card in the QNX6 computer </a:t>
            </a:r>
            <a:r>
              <a:rPr lang="en-US" sz="1800" dirty="0" smtClean="0"/>
              <a:t>.</a:t>
            </a:r>
          </a:p>
          <a:p>
            <a:pPr lvl="2">
              <a:spcBef>
                <a:spcPts val="600"/>
              </a:spcBef>
              <a:buClr>
                <a:srgbClr val="FF0000"/>
              </a:buClr>
            </a:pPr>
            <a:r>
              <a:rPr lang="en-US" sz="1800" dirty="0" smtClean="0"/>
              <a:t>The software </a:t>
            </a:r>
            <a:r>
              <a:rPr lang="en-US" sz="1800" dirty="0" smtClean="0"/>
              <a:t>driver </a:t>
            </a:r>
            <a:r>
              <a:rPr lang="en-US" sz="1800" dirty="0" smtClean="0"/>
              <a:t>for the timing card is </a:t>
            </a:r>
            <a:r>
              <a:rPr lang="en-US" sz="1800" dirty="0" smtClean="0"/>
              <a:t>sited and maintained at UAF</a:t>
            </a:r>
            <a:r>
              <a:rPr lang="en-US" sz="1800" dirty="0" smtClean="0"/>
              <a:t>.</a:t>
            </a:r>
          </a:p>
          <a:p>
            <a:pPr lvl="1">
              <a:spcBef>
                <a:spcPts val="600"/>
              </a:spcBef>
              <a:buClr>
                <a:srgbClr val="FF0000"/>
              </a:buClr>
              <a:buFont typeface="Arial" pitchFamily="34" charset="0"/>
              <a:buChar char="•"/>
            </a:pPr>
            <a:r>
              <a:rPr lang="en-US" sz="1800" dirty="0" smtClean="0"/>
              <a:t>The software for the MSI radars has been developed at two institutions</a:t>
            </a:r>
          </a:p>
          <a:p>
            <a:pPr lvl="2">
              <a:spcBef>
                <a:spcPts val="600"/>
              </a:spcBef>
              <a:buClr>
                <a:srgbClr val="FF0000"/>
              </a:buClr>
            </a:pPr>
            <a:r>
              <a:rPr lang="en-US" sz="1800" dirty="0" smtClean="0"/>
              <a:t>QNX6 machine acquires the data. </a:t>
            </a:r>
          </a:p>
          <a:p>
            <a:pPr lvl="3">
              <a:spcBef>
                <a:spcPts val="600"/>
              </a:spcBef>
              <a:buClr>
                <a:srgbClr val="FF0000"/>
              </a:buClr>
              <a:buFont typeface="Arial" pitchFamily="34" charset="0"/>
              <a:buChar char="•"/>
            </a:pPr>
            <a:r>
              <a:rPr lang="en-US" sz="1800" dirty="0" smtClean="0"/>
              <a:t>Hardware and software developed by UAF</a:t>
            </a:r>
          </a:p>
          <a:p>
            <a:pPr lvl="2">
              <a:spcBef>
                <a:spcPts val="600"/>
              </a:spcBef>
              <a:buClr>
                <a:srgbClr val="FF0000"/>
              </a:buClr>
            </a:pPr>
            <a:r>
              <a:rPr lang="en-US" sz="1800" dirty="0" smtClean="0"/>
              <a:t>Linux machine controls radar operation, processes and distributes data</a:t>
            </a:r>
          </a:p>
          <a:p>
            <a:pPr lvl="3">
              <a:spcBef>
                <a:spcPts val="600"/>
              </a:spcBef>
              <a:buClr>
                <a:srgbClr val="FF0000"/>
              </a:buClr>
              <a:buFont typeface="Arial" pitchFamily="34" charset="0"/>
              <a:buChar char="•"/>
            </a:pPr>
            <a:r>
              <a:rPr lang="en-US" sz="1800" dirty="0" smtClean="0"/>
              <a:t>Software developed at </a:t>
            </a:r>
            <a:r>
              <a:rPr lang="en-US" sz="1800" dirty="0" smtClean="0"/>
              <a:t>A</a:t>
            </a:r>
            <a:r>
              <a:rPr lang="en-US" sz="1800" dirty="0" smtClean="0"/>
              <a:t>PL by Rob</a:t>
            </a:r>
          </a:p>
          <a:p>
            <a:pPr lvl="2">
              <a:spcBef>
                <a:spcPts val="600"/>
              </a:spcBef>
              <a:buClr>
                <a:srgbClr val="FF0000"/>
              </a:buClr>
            </a:pPr>
            <a:r>
              <a:rPr lang="en-US" sz="1800" dirty="0" smtClean="0"/>
              <a:t>Neither side fully understands what the other has done!</a:t>
            </a:r>
            <a:endParaRPr lang="en-US" sz="18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800" i="1" dirty="0" smtClean="0"/>
              <a:t>Other Scoundrel Awards</a:t>
            </a:r>
            <a:endParaRPr lang="en-US" sz="2800" i="1" dirty="0"/>
          </a:p>
        </p:txBody>
      </p:sp>
      <p:sp>
        <p:nvSpPr>
          <p:cNvPr id="3" name="Content Placeholder 2"/>
          <p:cNvSpPr>
            <a:spLocks noGrp="1"/>
          </p:cNvSpPr>
          <p:nvPr>
            <p:ph idx="1"/>
          </p:nvPr>
        </p:nvSpPr>
        <p:spPr>
          <a:xfrm>
            <a:off x="457200" y="914400"/>
            <a:ext cx="8229600" cy="5211763"/>
          </a:xfrm>
        </p:spPr>
        <p:txBody>
          <a:bodyPr>
            <a:normAutofit/>
          </a:bodyPr>
          <a:lstStyle/>
          <a:p>
            <a:pPr>
              <a:buClr>
                <a:srgbClr val="FF0000"/>
              </a:buClr>
            </a:pPr>
            <a:r>
              <a:rPr lang="en-US" sz="2000" dirty="0" smtClean="0"/>
              <a:t>Ray Greenwald</a:t>
            </a:r>
          </a:p>
          <a:p>
            <a:pPr lvl="1">
              <a:buClr>
                <a:srgbClr val="FF0000"/>
              </a:buClr>
              <a:buFont typeface="Arial" pitchFamily="34" charset="0"/>
              <a:buChar char="•"/>
            </a:pPr>
            <a:r>
              <a:rPr lang="en-US" sz="1800" dirty="0" smtClean="0"/>
              <a:t>For redefining </a:t>
            </a:r>
            <a:r>
              <a:rPr lang="en-US" sz="1800" dirty="0" smtClean="0"/>
              <a:t>c</a:t>
            </a:r>
            <a:r>
              <a:rPr lang="en-US" sz="1800" dirty="0" smtClean="0"/>
              <a:t>ontrol signals in the DIO interface so as to enable the operation of the Wallops phasing matrix</a:t>
            </a:r>
          </a:p>
          <a:p>
            <a:pPr>
              <a:buClr>
                <a:srgbClr val="FF0000"/>
              </a:buClr>
            </a:pPr>
            <a:r>
              <a:rPr lang="en-US" sz="2000" dirty="0" smtClean="0"/>
              <a:t>The University of Saskatchewan</a:t>
            </a:r>
          </a:p>
          <a:p>
            <a:pPr lvl="1">
              <a:buClr>
                <a:srgbClr val="FF0000"/>
              </a:buClr>
              <a:buFont typeface="Arial" pitchFamily="34" charset="0"/>
              <a:buChar char="•"/>
            </a:pPr>
            <a:r>
              <a:rPr lang="en-US" sz="1800" dirty="0" smtClean="0"/>
              <a:t>This  honor is awarded for their previous </a:t>
            </a:r>
            <a:r>
              <a:rPr lang="en-US" sz="1800" dirty="0" smtClean="0"/>
              <a:t>development </a:t>
            </a:r>
            <a:r>
              <a:rPr lang="en-US" sz="1800" dirty="0" smtClean="0"/>
              <a:t>and continued use of GC214HFdrivers for several Canadian radars</a:t>
            </a:r>
          </a:p>
          <a:p>
            <a:pPr lvl="1">
              <a:buClr>
                <a:srgbClr val="FF0000"/>
              </a:buClr>
              <a:buFont typeface="Arial" pitchFamily="34" charset="0"/>
              <a:buChar char="•"/>
            </a:pPr>
            <a:r>
              <a:rPr lang="en-US" sz="1800" dirty="0" smtClean="0"/>
              <a:t>And, their current development of drivers for a DDS-controlled  phasing matrix.</a:t>
            </a:r>
          </a:p>
          <a:p>
            <a:pPr>
              <a:buClr>
                <a:srgbClr val="FF0000"/>
              </a:buClr>
            </a:pPr>
            <a:r>
              <a:rPr lang="en-US" sz="2000" dirty="0" smtClean="0"/>
              <a:t>The Engineering School of </a:t>
            </a:r>
            <a:r>
              <a:rPr lang="en-US" sz="2000" dirty="0" err="1" smtClean="0"/>
              <a:t>LaTrobe</a:t>
            </a:r>
            <a:r>
              <a:rPr lang="en-US" sz="2000" dirty="0" smtClean="0"/>
              <a:t> University</a:t>
            </a:r>
          </a:p>
          <a:p>
            <a:pPr lvl="1">
              <a:buClr>
                <a:srgbClr val="FF0000"/>
              </a:buClr>
              <a:buFont typeface="Arial" pitchFamily="34" charset="0"/>
              <a:buChar char="•"/>
            </a:pPr>
            <a:r>
              <a:rPr lang="en-US" sz="1800" dirty="0" smtClean="0"/>
              <a:t>For producing a SuperDARN radar that requires a totally new set of software drivers.</a:t>
            </a:r>
          </a:p>
          <a:p>
            <a:pPr lvl="1">
              <a:buClr>
                <a:srgbClr val="FF0000"/>
              </a:buClr>
              <a:buFont typeface="Arial" pitchFamily="34" charset="0"/>
              <a:buChar char="•"/>
            </a:pPr>
            <a:endParaRPr lang="en-US" sz="1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t>Where are we Now?</a:t>
            </a:r>
            <a:endParaRPr lang="en-US" sz="2800" dirty="0"/>
          </a:p>
        </p:txBody>
      </p:sp>
      <p:sp>
        <p:nvSpPr>
          <p:cNvPr id="3" name="Content Placeholder 2"/>
          <p:cNvSpPr>
            <a:spLocks noGrp="1"/>
          </p:cNvSpPr>
          <p:nvPr>
            <p:ph idx="1"/>
          </p:nvPr>
        </p:nvSpPr>
        <p:spPr>
          <a:xfrm>
            <a:off x="457200" y="990600"/>
            <a:ext cx="8229600" cy="5715000"/>
          </a:xfrm>
        </p:spPr>
        <p:txBody>
          <a:bodyPr>
            <a:normAutofit/>
          </a:bodyPr>
          <a:lstStyle/>
          <a:p>
            <a:pPr>
              <a:buClr>
                <a:srgbClr val="FF0000"/>
              </a:buClr>
            </a:pPr>
            <a:r>
              <a:rPr lang="en-US" sz="2000" dirty="0" smtClean="0"/>
              <a:t>Woe to us! Pandora has opened her box and all of the evils of technology have escaped.</a:t>
            </a:r>
          </a:p>
          <a:p>
            <a:pPr lvl="1">
              <a:buClr>
                <a:srgbClr val="FF0000"/>
              </a:buClr>
              <a:buFont typeface="Arial" pitchFamily="34" charset="0"/>
              <a:buChar char="•"/>
            </a:pPr>
            <a:r>
              <a:rPr lang="en-US" sz="1800" dirty="0" smtClean="0"/>
              <a:t>How do we retain the integrity of the SuperDARN data products?</a:t>
            </a:r>
          </a:p>
          <a:p>
            <a:pPr lvl="1">
              <a:buClr>
                <a:srgbClr val="FF0000"/>
              </a:buClr>
              <a:buFont typeface="Arial" pitchFamily="34" charset="0"/>
              <a:buChar char="•"/>
            </a:pPr>
            <a:r>
              <a:rPr lang="en-US" sz="1800" dirty="0" smtClean="0"/>
              <a:t>How can we be sure we have maintained the integrity of the data products?</a:t>
            </a:r>
            <a:endParaRPr lang="en-US" sz="1800" dirty="0" smtClean="0"/>
          </a:p>
          <a:p>
            <a:pPr>
              <a:buClr>
                <a:srgbClr val="FF0000"/>
              </a:buClr>
            </a:pPr>
            <a:r>
              <a:rPr lang="en-US" sz="2000" dirty="0" smtClean="0"/>
              <a:t>Last year, Rob described the next generation of software as a Linux/QNX6 mix</a:t>
            </a:r>
          </a:p>
          <a:p>
            <a:pPr lvl="1">
              <a:buClr>
                <a:srgbClr val="FF0000"/>
              </a:buClr>
              <a:buFont typeface="Arial" pitchFamily="34" charset="0"/>
              <a:buChar char="•"/>
            </a:pPr>
            <a:r>
              <a:rPr lang="en-US" sz="1800" dirty="0" smtClean="0"/>
              <a:t>Hardware developers could write their own software on the QNX6 side and </a:t>
            </a:r>
          </a:p>
          <a:p>
            <a:pPr lvl="1">
              <a:buClr>
                <a:srgbClr val="FF0000"/>
              </a:buClr>
              <a:buFont typeface="Arial" pitchFamily="34" charset="0"/>
              <a:buChar char="•"/>
            </a:pPr>
            <a:r>
              <a:rPr lang="en-US" sz="1800" dirty="0" smtClean="0"/>
              <a:t>Rob would maintain the radar control, scheduling, and processing on the Linux side</a:t>
            </a:r>
            <a:endParaRPr lang="en-US" sz="1000" dirty="0" smtClean="0"/>
          </a:p>
          <a:p>
            <a:pPr>
              <a:buClr>
                <a:srgbClr val="FF0000"/>
              </a:buClr>
            </a:pPr>
            <a:r>
              <a:rPr lang="en-US" sz="2000" dirty="0" smtClean="0"/>
              <a:t>How has this worked out to date?	</a:t>
            </a:r>
            <a:r>
              <a:rPr lang="en-US" sz="2000" b="1" dirty="0" smtClean="0"/>
              <a:t>Poorly</a:t>
            </a:r>
          </a:p>
          <a:p>
            <a:pPr lvl="1">
              <a:buClr>
                <a:srgbClr val="FF0000"/>
              </a:buClr>
              <a:buFont typeface="Arial" pitchFamily="34" charset="0"/>
              <a:buChar char="•"/>
            </a:pPr>
            <a:r>
              <a:rPr lang="en-US" sz="1800" dirty="0" smtClean="0"/>
              <a:t>No overall architecture definition</a:t>
            </a:r>
          </a:p>
          <a:p>
            <a:pPr lvl="1">
              <a:buClr>
                <a:srgbClr val="FF0000"/>
              </a:buClr>
              <a:buFont typeface="Arial" pitchFamily="34" charset="0"/>
              <a:buChar char="•"/>
            </a:pPr>
            <a:r>
              <a:rPr lang="en-US" sz="1800" dirty="0" smtClean="0"/>
              <a:t>No interface requirements</a:t>
            </a:r>
          </a:p>
          <a:p>
            <a:pPr lvl="1">
              <a:buClr>
                <a:srgbClr val="FF0000"/>
              </a:buClr>
              <a:buFont typeface="Arial" pitchFamily="34" charset="0"/>
              <a:buChar char="•"/>
            </a:pPr>
            <a:r>
              <a:rPr lang="en-US" sz="1800" dirty="0" smtClean="0"/>
              <a:t>No documentation requirements</a:t>
            </a:r>
          </a:p>
          <a:p>
            <a:pPr lvl="1">
              <a:buClr>
                <a:srgbClr val="FF0000"/>
              </a:buClr>
              <a:buFont typeface="Arial" pitchFamily="34" charset="0"/>
              <a:buChar char="•"/>
            </a:pPr>
            <a:r>
              <a:rPr lang="en-US" sz="1800" dirty="0" smtClean="0"/>
              <a:t>No management plan for the resulting software</a:t>
            </a:r>
          </a:p>
          <a:p>
            <a:pPr>
              <a:buClr>
                <a:srgbClr val="FF0000"/>
              </a:buClr>
            </a:pPr>
            <a:r>
              <a:rPr lang="en-US" sz="2000" dirty="0" smtClean="0"/>
              <a:t>This is not only a QNX6/Linux problem</a:t>
            </a:r>
          </a:p>
          <a:p>
            <a:pPr lvl="1">
              <a:buClr>
                <a:srgbClr val="FF0000"/>
              </a:buClr>
              <a:buFont typeface="Arial" pitchFamily="34" charset="0"/>
              <a:buChar char="•"/>
            </a:pPr>
            <a:r>
              <a:rPr lang="en-US" sz="1800" dirty="0" smtClean="0"/>
              <a:t>How do we assure the continued viability of the QNX4 software in the face of many new hardware drivers.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92162"/>
          </a:xfrm>
        </p:spPr>
        <p:txBody>
          <a:bodyPr>
            <a:normAutofit/>
          </a:bodyPr>
          <a:lstStyle/>
          <a:p>
            <a:r>
              <a:rPr lang="en-US" sz="2800" dirty="0" smtClean="0"/>
              <a:t>Why did I want an IF Driver for the Digital Rx?</a:t>
            </a:r>
            <a:endParaRPr lang="en-US" sz="2800" dirty="0"/>
          </a:p>
        </p:txBody>
      </p:sp>
      <p:sp>
        <p:nvSpPr>
          <p:cNvPr id="3" name="Content Placeholder 2"/>
          <p:cNvSpPr>
            <a:spLocks noGrp="1"/>
          </p:cNvSpPr>
          <p:nvPr>
            <p:ph idx="1"/>
          </p:nvPr>
        </p:nvSpPr>
        <p:spPr>
          <a:xfrm>
            <a:off x="457200" y="990600"/>
            <a:ext cx="8229600" cy="5562600"/>
          </a:xfrm>
        </p:spPr>
        <p:txBody>
          <a:bodyPr>
            <a:normAutofit/>
          </a:bodyPr>
          <a:lstStyle/>
          <a:p>
            <a:pPr>
              <a:spcBef>
                <a:spcPts val="600"/>
              </a:spcBef>
              <a:buClr>
                <a:srgbClr val="FF0000"/>
              </a:buClr>
            </a:pPr>
            <a:r>
              <a:rPr lang="en-US" sz="2000" dirty="0" smtClean="0"/>
              <a:t>With an analog receiver, the output signal has a narrow bandwidth making it is easy to see backscattered returns as a function of range or delay.</a:t>
            </a:r>
          </a:p>
          <a:p>
            <a:pPr lvl="1">
              <a:spcBef>
                <a:spcPts val="600"/>
              </a:spcBef>
              <a:buClr>
                <a:srgbClr val="FF0000"/>
              </a:buClr>
              <a:buFont typeface="Arial" pitchFamily="34" charset="0"/>
              <a:buChar char="•"/>
            </a:pPr>
            <a:r>
              <a:rPr lang="en-US" sz="1800" dirty="0" smtClean="0"/>
              <a:t>It is also easy to identify transient disturbances as they occur</a:t>
            </a:r>
          </a:p>
          <a:p>
            <a:pPr>
              <a:spcBef>
                <a:spcPts val="600"/>
              </a:spcBef>
              <a:buClr>
                <a:srgbClr val="FF0000"/>
              </a:buClr>
            </a:pPr>
            <a:r>
              <a:rPr lang="en-US" sz="1800" dirty="0" smtClean="0"/>
              <a:t>With a digital receiver, we can only observe the signals that are being input to the receiver and the digitally processed output.</a:t>
            </a:r>
          </a:p>
          <a:p>
            <a:pPr lvl="1">
              <a:spcBef>
                <a:spcPts val="600"/>
              </a:spcBef>
              <a:buClr>
                <a:srgbClr val="FF0000"/>
              </a:buClr>
              <a:buFont typeface="Arial" pitchFamily="34" charset="0"/>
              <a:buChar char="•"/>
            </a:pPr>
            <a:r>
              <a:rPr lang="en-US" sz="1800" dirty="0" smtClean="0"/>
              <a:t>If we are processing in the HF band, the input signal has a bandwidth of ~10 MHz and contains powerful transmissions from almost anywhere in the world.</a:t>
            </a:r>
          </a:p>
          <a:p>
            <a:pPr lvl="1">
              <a:spcBef>
                <a:spcPts val="600"/>
              </a:spcBef>
              <a:buClr>
                <a:srgbClr val="FF0000"/>
              </a:buClr>
              <a:buFont typeface="Arial" pitchFamily="34" charset="0"/>
              <a:buChar char="•"/>
            </a:pPr>
            <a:r>
              <a:rPr lang="en-US" sz="1800" dirty="0" smtClean="0"/>
              <a:t>These transmissions include the HF broadcast bands, air traffic communications, naval communications, radar transmissions, beacons, etc.</a:t>
            </a:r>
          </a:p>
          <a:p>
            <a:pPr lvl="1">
              <a:spcBef>
                <a:spcPts val="600"/>
              </a:spcBef>
              <a:buClr>
                <a:srgbClr val="FF0000"/>
              </a:buClr>
              <a:buFont typeface="Arial" pitchFamily="34" charset="0"/>
              <a:buChar char="•"/>
            </a:pPr>
            <a:r>
              <a:rPr lang="en-US" sz="1800" dirty="0" smtClean="0"/>
              <a:t>Spectral content due to backscattered radar signals of interest is extremely tiny.</a:t>
            </a:r>
          </a:p>
          <a:p>
            <a:pPr lvl="1">
              <a:spcBef>
                <a:spcPts val="600"/>
              </a:spcBef>
              <a:buClr>
                <a:srgbClr val="FF0000"/>
              </a:buClr>
              <a:buFont typeface="Arial" pitchFamily="34" charset="0"/>
              <a:buChar char="•"/>
            </a:pPr>
            <a:r>
              <a:rPr lang="en-US" sz="1800" dirty="0" smtClean="0"/>
              <a:t>If we are processing at an IF frequency we can substantially narrow the spectral content of the signal being input to the digital receiver and remove a substantial fraction of the unwanted manmade noise.</a:t>
            </a:r>
          </a:p>
          <a:p>
            <a:pPr lvl="1">
              <a:spcBef>
                <a:spcPts val="600"/>
              </a:spcBef>
              <a:buClr>
                <a:srgbClr val="FF0000"/>
              </a:buClr>
              <a:buFont typeface="Arial" pitchFamily="34" charset="0"/>
              <a:buChar char="•"/>
            </a:pPr>
            <a:r>
              <a:rPr lang="en-US" sz="1800" dirty="0" smtClean="0"/>
              <a:t>It is possible to visually detect strong radar returns on an oscilloscope before the signal is digitally processed.</a:t>
            </a:r>
          </a:p>
          <a:p>
            <a:pPr lvl="1">
              <a:spcBef>
                <a:spcPts val="600"/>
              </a:spcBef>
              <a:buClr>
                <a:srgbClr val="FF0000"/>
              </a:buClr>
              <a:buFont typeface="Arial" pitchFamily="34" charset="0"/>
              <a:buChar char="•"/>
            </a:pPr>
            <a:r>
              <a:rPr lang="en-US" sz="1800" dirty="0" smtClean="0"/>
              <a:t>With the MSI radars we are comparing the effectiveness of the HF and IF modes of operation.</a:t>
            </a:r>
            <a:r>
              <a:rPr lang="en-US" sz="1800" dirty="0" smtClean="0">
                <a:solidFill>
                  <a:srgbClr val="DD2125"/>
                </a:solidFill>
              </a:rPr>
              <a:t> </a:t>
            </a:r>
            <a:endParaRPr lang="en-US" sz="1800" dirty="0">
              <a:solidFill>
                <a:srgbClr val="DD2125"/>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i="1" dirty="0" smtClean="0"/>
              <a:t>Hardware Details of Goose Bay Radar</a:t>
            </a:r>
            <a:br>
              <a:rPr lang="en-US" sz="3200" i="1" dirty="0" smtClean="0"/>
            </a:br>
            <a:r>
              <a:rPr lang="en-US" sz="2500" i="1" dirty="0" smtClean="0"/>
              <a:t>ca. 1983</a:t>
            </a:r>
          </a:p>
        </p:txBody>
      </p:sp>
      <p:pic>
        <p:nvPicPr>
          <p:cNvPr id="2050" name="Picture 2" descr="C:\Users\ray\Desktop\Digital IO Control.jpg"/>
          <p:cNvPicPr>
            <a:picLocks noChangeAspect="1" noChangeArrowheads="1"/>
          </p:cNvPicPr>
          <p:nvPr/>
        </p:nvPicPr>
        <p:blipFill>
          <a:blip r:embed="rId3" cstate="print"/>
          <a:srcRect/>
          <a:stretch>
            <a:fillRect/>
          </a:stretch>
        </p:blipFill>
        <p:spPr bwMode="auto">
          <a:xfrm>
            <a:off x="152400" y="3505200"/>
            <a:ext cx="4283849" cy="3128962"/>
          </a:xfrm>
          <a:prstGeom prst="rect">
            <a:avLst/>
          </a:prstGeom>
          <a:noFill/>
        </p:spPr>
      </p:pic>
      <p:pic>
        <p:nvPicPr>
          <p:cNvPr id="2052" name="Picture 4" descr="C:\Users\ray\Pictures\MP Navigator EX\2011_05_19\Original Multipulse Sequence.jpg"/>
          <p:cNvPicPr>
            <a:picLocks noChangeAspect="1" noChangeArrowheads="1"/>
          </p:cNvPicPr>
          <p:nvPr/>
        </p:nvPicPr>
        <p:blipFill>
          <a:blip r:embed="rId4" cstate="print"/>
          <a:srcRect/>
          <a:stretch>
            <a:fillRect/>
          </a:stretch>
        </p:blipFill>
        <p:spPr bwMode="auto">
          <a:xfrm>
            <a:off x="685800" y="1143000"/>
            <a:ext cx="3279775" cy="2730967"/>
          </a:xfrm>
          <a:prstGeom prst="rect">
            <a:avLst/>
          </a:prstGeom>
          <a:noFill/>
        </p:spPr>
      </p:pic>
      <p:sp>
        <p:nvSpPr>
          <p:cNvPr id="6" name="TextBox 5"/>
          <p:cNvSpPr txBox="1"/>
          <p:nvPr/>
        </p:nvSpPr>
        <p:spPr>
          <a:xfrm>
            <a:off x="1295400" y="990600"/>
            <a:ext cx="2057400" cy="307777"/>
          </a:xfrm>
          <a:prstGeom prst="rect">
            <a:avLst/>
          </a:prstGeom>
          <a:noFill/>
        </p:spPr>
        <p:txBody>
          <a:bodyPr wrap="square" rtlCol="0">
            <a:spAutoFit/>
          </a:bodyPr>
          <a:lstStyle/>
          <a:p>
            <a:r>
              <a:rPr lang="en-US" sz="1400" dirty="0" err="1" smtClean="0">
                <a:latin typeface="+mj-lt"/>
              </a:rPr>
              <a:t>Multipulse</a:t>
            </a:r>
            <a:r>
              <a:rPr lang="en-US" sz="1400" dirty="0" smtClean="0">
                <a:latin typeface="+mj-lt"/>
              </a:rPr>
              <a:t> Sequence</a:t>
            </a:r>
            <a:endParaRPr lang="en-US" sz="1400" dirty="0">
              <a:latin typeface="+mj-lt"/>
            </a:endParaRPr>
          </a:p>
        </p:txBody>
      </p:sp>
      <p:pic>
        <p:nvPicPr>
          <p:cNvPr id="2054" name="Picture 6" descr="C:\Users\ray\Desktop\Original Phasing Matrix.jpg"/>
          <p:cNvPicPr>
            <a:picLocks noChangeAspect="1" noChangeArrowheads="1"/>
          </p:cNvPicPr>
          <p:nvPr/>
        </p:nvPicPr>
        <p:blipFill>
          <a:blip r:embed="rId5" cstate="print"/>
          <a:srcRect/>
          <a:stretch>
            <a:fillRect/>
          </a:stretch>
        </p:blipFill>
        <p:spPr bwMode="auto">
          <a:xfrm rot="10800000">
            <a:off x="4167035" y="1626816"/>
            <a:ext cx="4672165" cy="3249984"/>
          </a:xfrm>
          <a:prstGeom prst="rect">
            <a:avLst/>
          </a:prstGeom>
          <a:noFill/>
        </p:spPr>
      </p:pic>
      <p:sp>
        <p:nvSpPr>
          <p:cNvPr id="9" name="TextBox 8"/>
          <p:cNvSpPr txBox="1"/>
          <p:nvPr/>
        </p:nvSpPr>
        <p:spPr>
          <a:xfrm>
            <a:off x="5334000" y="4800600"/>
            <a:ext cx="3124200" cy="1200329"/>
          </a:xfrm>
          <a:prstGeom prst="rect">
            <a:avLst/>
          </a:prstGeom>
          <a:noFill/>
        </p:spPr>
        <p:txBody>
          <a:bodyPr wrap="square" rtlCol="0">
            <a:spAutoFit/>
          </a:bodyPr>
          <a:lstStyle/>
          <a:p>
            <a:pPr algn="ctr"/>
            <a:r>
              <a:rPr lang="en-US" sz="1600" dirty="0" smtClean="0">
                <a:latin typeface="+mj-lt"/>
              </a:rPr>
              <a:t>Original Phasing Matrix</a:t>
            </a:r>
          </a:p>
          <a:p>
            <a:pPr algn="just"/>
            <a:r>
              <a:rPr lang="en-US" sz="1400" dirty="0" smtClean="0">
                <a:latin typeface="+mj-lt"/>
              </a:rPr>
              <a:t>Phasing “trees” are groupings of 16 cables. Each grouping is cut to direct and receive signals from a specific viewing direction.</a:t>
            </a:r>
            <a:endParaRPr lang="en-US" sz="1400" dirty="0">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143000"/>
          </a:xfrm>
        </p:spPr>
        <p:txBody>
          <a:bodyPr>
            <a:normAutofit fontScale="90000"/>
          </a:bodyPr>
          <a:lstStyle/>
          <a:p>
            <a:r>
              <a:rPr lang="en-US" sz="3200" i="1" dirty="0" smtClean="0"/>
              <a:t>Initial Software Flow Diagram for Goose Bay Radar</a:t>
            </a:r>
            <a:br>
              <a:rPr lang="en-US" sz="3200" i="1" dirty="0" smtClean="0"/>
            </a:br>
            <a:r>
              <a:rPr lang="en-US" sz="2800" i="1" dirty="0" smtClean="0"/>
              <a:t>ca. 1983</a:t>
            </a:r>
            <a:endParaRPr lang="en-US" sz="2800" dirty="0"/>
          </a:p>
        </p:txBody>
      </p:sp>
      <p:pic>
        <p:nvPicPr>
          <p:cNvPr id="3074" name="Picture 2" descr="C:\Users\ray\Desktop\Original Software flow diagram.jpg"/>
          <p:cNvPicPr>
            <a:picLocks noChangeAspect="1" noChangeArrowheads="1"/>
          </p:cNvPicPr>
          <p:nvPr/>
        </p:nvPicPr>
        <p:blipFill>
          <a:blip r:embed="rId3" cstate="print"/>
          <a:srcRect/>
          <a:stretch>
            <a:fillRect/>
          </a:stretch>
        </p:blipFill>
        <p:spPr bwMode="auto">
          <a:xfrm>
            <a:off x="1371600" y="1066800"/>
            <a:ext cx="2957063" cy="5562600"/>
          </a:xfrm>
          <a:prstGeom prst="rect">
            <a:avLst/>
          </a:prstGeom>
          <a:noFill/>
        </p:spPr>
      </p:pic>
      <p:sp>
        <p:nvSpPr>
          <p:cNvPr id="4" name="TextBox 3"/>
          <p:cNvSpPr txBox="1"/>
          <p:nvPr/>
        </p:nvSpPr>
        <p:spPr>
          <a:xfrm>
            <a:off x="4876800" y="990600"/>
            <a:ext cx="3733801" cy="1323439"/>
          </a:xfrm>
          <a:prstGeom prst="rect">
            <a:avLst/>
          </a:prstGeom>
          <a:noFill/>
        </p:spPr>
        <p:txBody>
          <a:bodyPr wrap="square" rtlCol="0">
            <a:spAutoFit/>
          </a:bodyPr>
          <a:lstStyle/>
          <a:p>
            <a:pPr algn="ctr"/>
            <a:r>
              <a:rPr lang="en-US" sz="1600" dirty="0" smtClean="0"/>
              <a:t>Programmed in Assembly Language on Data General </a:t>
            </a:r>
            <a:r>
              <a:rPr lang="en-US" sz="1600" dirty="0" err="1" smtClean="0"/>
              <a:t>MicroEclipse</a:t>
            </a:r>
            <a:r>
              <a:rPr lang="en-US" sz="1600" dirty="0" smtClean="0"/>
              <a:t> Computer</a:t>
            </a:r>
          </a:p>
          <a:p>
            <a:pPr algn="ctr"/>
            <a:r>
              <a:rPr lang="en-US" sz="1600" dirty="0" smtClean="0"/>
              <a:t>by</a:t>
            </a:r>
          </a:p>
          <a:p>
            <a:pPr algn="ctr"/>
            <a:r>
              <a:rPr lang="en-US" sz="1600" dirty="0" err="1" smtClean="0"/>
              <a:t>Kile</a:t>
            </a:r>
            <a:r>
              <a:rPr lang="en-US" sz="1600" dirty="0" smtClean="0"/>
              <a:t> Baker, Ray Greenwald?, others?</a:t>
            </a:r>
          </a:p>
          <a:p>
            <a:pPr algn="ctr"/>
            <a:endParaRPr lang="en-US" sz="1600" dirty="0"/>
          </a:p>
        </p:txBody>
      </p:sp>
      <p:cxnSp>
        <p:nvCxnSpPr>
          <p:cNvPr id="6" name="Straight Arrow Connector 5"/>
          <p:cNvCxnSpPr/>
          <p:nvPr/>
        </p:nvCxnSpPr>
        <p:spPr>
          <a:xfrm rot="10800000">
            <a:off x="3429000" y="2743200"/>
            <a:ext cx="9144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343400" y="2590800"/>
            <a:ext cx="2590800" cy="338554"/>
          </a:xfrm>
          <a:prstGeom prst="rect">
            <a:avLst/>
          </a:prstGeom>
          <a:noFill/>
        </p:spPr>
        <p:txBody>
          <a:bodyPr wrap="square" rtlCol="0">
            <a:spAutoFit/>
          </a:bodyPr>
          <a:lstStyle/>
          <a:p>
            <a:r>
              <a:rPr lang="en-US" sz="1600" dirty="0" smtClean="0"/>
              <a:t>Original </a:t>
            </a:r>
            <a:r>
              <a:rPr lang="en-US" sz="1600" dirty="0" err="1" smtClean="0"/>
              <a:t>fclr</a:t>
            </a:r>
            <a:r>
              <a:rPr lang="en-US" sz="1600" dirty="0" smtClean="0"/>
              <a:t> Subroutine</a:t>
            </a:r>
            <a:endParaRPr lang="en-US" sz="1600" dirty="0"/>
          </a:p>
        </p:txBody>
      </p:sp>
      <p:cxnSp>
        <p:nvCxnSpPr>
          <p:cNvPr id="8" name="Straight Arrow Connector 7"/>
          <p:cNvCxnSpPr/>
          <p:nvPr/>
        </p:nvCxnSpPr>
        <p:spPr>
          <a:xfrm rot="10800000">
            <a:off x="3429000" y="3579811"/>
            <a:ext cx="9144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43400" y="2895600"/>
            <a:ext cx="4572000" cy="1569660"/>
          </a:xfrm>
          <a:prstGeom prst="rect">
            <a:avLst/>
          </a:prstGeom>
          <a:noFill/>
        </p:spPr>
        <p:txBody>
          <a:bodyPr wrap="square" rtlCol="0">
            <a:spAutoFit/>
          </a:bodyPr>
          <a:lstStyle/>
          <a:p>
            <a:r>
              <a:rPr lang="en-US" sz="1600" dirty="0" smtClean="0"/>
              <a:t>This part of the program created a timing sequence and  clocked it out to a DIO interface board, sampled and digitized data and read it into memory via DMA (ADC interface board). ACFs were calculated for each </a:t>
            </a:r>
            <a:r>
              <a:rPr lang="en-US" sz="1600" dirty="0" err="1" smtClean="0"/>
              <a:t>multipulse</a:t>
            </a:r>
            <a:r>
              <a:rPr lang="en-US" sz="1600" dirty="0" smtClean="0"/>
              <a:t> sequence and summed over the integration period. (original </a:t>
            </a:r>
            <a:r>
              <a:rPr lang="en-US" sz="1600" dirty="0" err="1" smtClean="0"/>
              <a:t>acfcalculate</a:t>
            </a:r>
            <a:r>
              <a:rPr lang="en-US" sz="1600" dirty="0" smtClean="0"/>
              <a:t>).  </a:t>
            </a:r>
            <a:endParaRPr lang="en-US" sz="1600" dirty="0"/>
          </a:p>
        </p:txBody>
      </p:sp>
      <p:cxnSp>
        <p:nvCxnSpPr>
          <p:cNvPr id="10" name="Straight Arrow Connector 9"/>
          <p:cNvCxnSpPr/>
          <p:nvPr/>
        </p:nvCxnSpPr>
        <p:spPr>
          <a:xfrm rot="10800000" flipH="1">
            <a:off x="1219200" y="4724400"/>
            <a:ext cx="9144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1000" y="4419600"/>
            <a:ext cx="990600" cy="584775"/>
          </a:xfrm>
          <a:prstGeom prst="rect">
            <a:avLst/>
          </a:prstGeom>
          <a:noFill/>
        </p:spPr>
        <p:txBody>
          <a:bodyPr wrap="square" rtlCol="0">
            <a:spAutoFit/>
          </a:bodyPr>
          <a:lstStyle/>
          <a:p>
            <a:r>
              <a:rPr lang="en-US" sz="1600" dirty="0" smtClean="0"/>
              <a:t>Original </a:t>
            </a:r>
            <a:r>
              <a:rPr lang="en-US" sz="1600" dirty="0" err="1" smtClean="0"/>
              <a:t>tdisplay</a:t>
            </a:r>
            <a:endParaRPr lang="en-US" sz="1600" dirty="0"/>
          </a:p>
        </p:txBody>
      </p:sp>
      <p:cxnSp>
        <p:nvCxnSpPr>
          <p:cNvPr id="12" name="Straight Arrow Connector 11"/>
          <p:cNvCxnSpPr/>
          <p:nvPr/>
        </p:nvCxnSpPr>
        <p:spPr>
          <a:xfrm rot="10800000">
            <a:off x="3505200" y="4722811"/>
            <a:ext cx="9144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343400" y="4538246"/>
            <a:ext cx="3733800" cy="338554"/>
          </a:xfrm>
          <a:prstGeom prst="rect">
            <a:avLst/>
          </a:prstGeom>
          <a:noFill/>
        </p:spPr>
        <p:txBody>
          <a:bodyPr wrap="square" rtlCol="0">
            <a:spAutoFit/>
          </a:bodyPr>
          <a:lstStyle/>
          <a:p>
            <a:r>
              <a:rPr lang="en-US" sz="1600" dirty="0" smtClean="0"/>
              <a:t>Data plotted and stored on magnetic tape </a:t>
            </a:r>
            <a:endParaRPr lang="en-US" sz="1600" dirty="0"/>
          </a:p>
        </p:txBody>
      </p:sp>
      <p:sp>
        <p:nvSpPr>
          <p:cNvPr id="15" name="TextBox 14"/>
          <p:cNvSpPr txBox="1"/>
          <p:nvPr/>
        </p:nvSpPr>
        <p:spPr>
          <a:xfrm>
            <a:off x="4343400" y="4876800"/>
            <a:ext cx="4419600" cy="2308324"/>
          </a:xfrm>
          <a:prstGeom prst="rect">
            <a:avLst/>
          </a:prstGeom>
          <a:noFill/>
        </p:spPr>
        <p:txBody>
          <a:bodyPr wrap="square" rtlCol="0">
            <a:spAutoFit/>
          </a:bodyPr>
          <a:lstStyle/>
          <a:p>
            <a:r>
              <a:rPr lang="en-US" dirty="0" smtClean="0"/>
              <a:t>This system had two hardware interfaces:</a:t>
            </a:r>
          </a:p>
          <a:p>
            <a:pPr>
              <a:buFont typeface="Arial" pitchFamily="34" charset="0"/>
              <a:buChar char="•"/>
            </a:pPr>
            <a:r>
              <a:rPr lang="en-US" dirty="0" smtClean="0"/>
              <a:t> DIO for outputting radar control parameters</a:t>
            </a:r>
          </a:p>
          <a:p>
            <a:pPr lvl="1">
              <a:buFont typeface="Arial" pitchFamily="34" charset="0"/>
              <a:buChar char="•"/>
            </a:pPr>
            <a:r>
              <a:rPr lang="en-US" dirty="0" smtClean="0"/>
              <a:t> Timing sequence</a:t>
            </a:r>
          </a:p>
          <a:p>
            <a:pPr lvl="1">
              <a:buFont typeface="Arial" pitchFamily="34" charset="0"/>
              <a:buChar char="•"/>
            </a:pPr>
            <a:r>
              <a:rPr lang="en-US" dirty="0" smtClean="0"/>
              <a:t> Phasing matrix beam selection</a:t>
            </a:r>
          </a:p>
          <a:p>
            <a:pPr lvl="1">
              <a:buFont typeface="Arial" pitchFamily="34" charset="0"/>
              <a:buChar char="•"/>
            </a:pPr>
            <a:r>
              <a:rPr lang="en-US" dirty="0" smtClean="0"/>
              <a:t> First local oscillator frequency</a:t>
            </a:r>
          </a:p>
          <a:p>
            <a:pPr lvl="1">
              <a:buFont typeface="Arial" pitchFamily="34" charset="0"/>
              <a:buChar char="•"/>
            </a:pPr>
            <a:r>
              <a:rPr lang="en-US" dirty="0" smtClean="0"/>
              <a:t> Receiver attenuation</a:t>
            </a:r>
          </a:p>
          <a:p>
            <a:pPr>
              <a:buFont typeface="Arial" pitchFamily="34" charset="0"/>
              <a:buChar char="•"/>
            </a:pPr>
            <a:r>
              <a:rPr lang="en-US" dirty="0" smtClean="0"/>
              <a:t>ADC for inputting the received data</a:t>
            </a:r>
          </a:p>
          <a:p>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err="1" smtClean="0"/>
              <a:t>Schefferville</a:t>
            </a:r>
            <a:r>
              <a:rPr lang="en-US" sz="2800" i="1" dirty="0" smtClean="0"/>
              <a:t> Radar </a:t>
            </a:r>
            <a:br>
              <a:rPr lang="en-US" sz="2800" i="1" dirty="0" smtClean="0"/>
            </a:br>
            <a:r>
              <a:rPr lang="en-US" sz="2800" i="1" dirty="0" smtClean="0"/>
              <a:t>ca. 1987</a:t>
            </a:r>
            <a:endParaRPr lang="en-US" sz="2800" i="1" dirty="0"/>
          </a:p>
        </p:txBody>
      </p:sp>
      <p:sp>
        <p:nvSpPr>
          <p:cNvPr id="3" name="Content Placeholder 2"/>
          <p:cNvSpPr>
            <a:spLocks noGrp="1"/>
          </p:cNvSpPr>
          <p:nvPr>
            <p:ph idx="1"/>
          </p:nvPr>
        </p:nvSpPr>
        <p:spPr>
          <a:xfrm>
            <a:off x="533400" y="1447800"/>
            <a:ext cx="8229600" cy="4525963"/>
          </a:xfrm>
        </p:spPr>
        <p:txBody>
          <a:bodyPr>
            <a:normAutofit/>
          </a:bodyPr>
          <a:lstStyle/>
          <a:p>
            <a:pPr>
              <a:buClr>
                <a:srgbClr val="FF0000"/>
              </a:buClr>
            </a:pPr>
            <a:r>
              <a:rPr lang="en-US" sz="2000" dirty="0" smtClean="0"/>
              <a:t>This radar was established at </a:t>
            </a:r>
            <a:r>
              <a:rPr lang="en-US" sz="2000" dirty="0" err="1" smtClean="0"/>
              <a:t>Schefferville</a:t>
            </a:r>
            <a:r>
              <a:rPr lang="en-US" sz="2000" dirty="0" smtClean="0"/>
              <a:t>, Quebec by Christian </a:t>
            </a:r>
            <a:r>
              <a:rPr lang="en-US" sz="2000" dirty="0" err="1" smtClean="0"/>
              <a:t>Hanuise</a:t>
            </a:r>
            <a:r>
              <a:rPr lang="en-US" sz="2000" dirty="0" smtClean="0"/>
              <a:t> and Jean-Paul Villain  to provide common volume radar measurements with the Goose Bay radar.</a:t>
            </a:r>
          </a:p>
          <a:p>
            <a:pPr lvl="1">
              <a:buClr>
                <a:srgbClr val="FF0000"/>
              </a:buClr>
              <a:buFont typeface="Arial" pitchFamily="34" charset="0"/>
              <a:buChar char="•"/>
            </a:pPr>
            <a:r>
              <a:rPr lang="en-US" sz="1800" dirty="0" smtClean="0"/>
              <a:t>Similar to Goose Bay radar</a:t>
            </a:r>
          </a:p>
          <a:p>
            <a:pPr lvl="2">
              <a:buClr>
                <a:srgbClr val="FF0000"/>
              </a:buClr>
            </a:pPr>
            <a:r>
              <a:rPr lang="en-US" sz="1800" dirty="0" smtClean="0"/>
              <a:t>Only 8 antennas in phased array</a:t>
            </a:r>
          </a:p>
          <a:p>
            <a:pPr lvl="2">
              <a:buClr>
                <a:srgbClr val="FF0000"/>
              </a:buClr>
            </a:pPr>
            <a:r>
              <a:rPr lang="en-US" sz="1800" dirty="0" smtClean="0"/>
              <a:t>First implementation of phasing matrix with capacitive delay lines</a:t>
            </a:r>
          </a:p>
          <a:p>
            <a:pPr>
              <a:buClr>
                <a:srgbClr val="FF0000"/>
              </a:buClr>
            </a:pPr>
            <a:r>
              <a:rPr lang="en-US" sz="2000" dirty="0" smtClean="0"/>
              <a:t>The </a:t>
            </a:r>
            <a:r>
              <a:rPr lang="en-US" sz="2000" dirty="0" err="1" smtClean="0"/>
              <a:t>Schefferville</a:t>
            </a:r>
            <a:r>
              <a:rPr lang="en-US" sz="2000" dirty="0" smtClean="0"/>
              <a:t> radar was decommissioned when the </a:t>
            </a:r>
            <a:r>
              <a:rPr lang="en-US" sz="2000" dirty="0" err="1" smtClean="0"/>
              <a:t>Stokkseyri</a:t>
            </a:r>
            <a:r>
              <a:rPr lang="en-US" sz="2000" dirty="0" smtClean="0"/>
              <a:t> (Iceland West) radar was put into operation</a:t>
            </a:r>
          </a:p>
          <a:p>
            <a:pPr lvl="2">
              <a:buClr>
                <a:srgbClr val="FF0000"/>
              </a:buClr>
            </a:pPr>
            <a:endParaRPr lang="en-US"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a:bodyPr>
          <a:lstStyle/>
          <a:p>
            <a:r>
              <a:rPr lang="en-US" sz="2800" i="1" dirty="0" smtClean="0">
                <a:solidFill>
                  <a:prstClr val="black"/>
                </a:solidFill>
              </a:rPr>
              <a:t>Halley Radar  ca. 1988</a:t>
            </a:r>
            <a:endParaRPr lang="en-US" dirty="0"/>
          </a:p>
        </p:txBody>
      </p:sp>
      <p:sp>
        <p:nvSpPr>
          <p:cNvPr id="3" name="Content Placeholder 2"/>
          <p:cNvSpPr>
            <a:spLocks noGrp="1"/>
          </p:cNvSpPr>
          <p:nvPr>
            <p:ph idx="1"/>
          </p:nvPr>
        </p:nvSpPr>
        <p:spPr>
          <a:xfrm>
            <a:off x="457200" y="762000"/>
            <a:ext cx="8229600" cy="5791200"/>
          </a:xfrm>
        </p:spPr>
        <p:txBody>
          <a:bodyPr>
            <a:normAutofit/>
          </a:bodyPr>
          <a:lstStyle/>
          <a:p>
            <a:pPr>
              <a:spcBef>
                <a:spcPts val="600"/>
              </a:spcBef>
              <a:buClr>
                <a:srgbClr val="FF0000"/>
              </a:buClr>
            </a:pPr>
            <a:r>
              <a:rPr lang="en-US" sz="2000" dirty="0" smtClean="0"/>
              <a:t>Polar-</a:t>
            </a:r>
            <a:r>
              <a:rPr lang="en-US" sz="2000" dirty="0" err="1" smtClean="0"/>
              <a:t>Angloamerican</a:t>
            </a:r>
            <a:r>
              <a:rPr lang="en-US" sz="2000" dirty="0" smtClean="0"/>
              <a:t> Conjugate Experiment (PACE)</a:t>
            </a:r>
          </a:p>
          <a:p>
            <a:pPr lvl="1">
              <a:spcBef>
                <a:spcPts val="600"/>
              </a:spcBef>
              <a:buClr>
                <a:srgbClr val="FF0000"/>
              </a:buClr>
              <a:buFont typeface="Arial" pitchFamily="34" charset="0"/>
              <a:buChar char="•"/>
            </a:pPr>
            <a:r>
              <a:rPr lang="en-US" sz="1800" dirty="0" smtClean="0"/>
              <a:t>Facility funded jointly be UK and USA to obtain conjugate measurements of plasma convection in the northern and southern hemisphere polar regions.</a:t>
            </a:r>
          </a:p>
          <a:p>
            <a:pPr lvl="1">
              <a:spcBef>
                <a:spcPts val="600"/>
              </a:spcBef>
              <a:buClr>
                <a:srgbClr val="FF0000"/>
              </a:buClr>
              <a:buFont typeface="Arial" pitchFamily="34" charset="0"/>
              <a:buChar char="•"/>
            </a:pPr>
            <a:r>
              <a:rPr lang="en-US" sz="1800" dirty="0" smtClean="0"/>
              <a:t>PACE provided the first observations of the dynamics of plasma convection in conjugate hemispheres.</a:t>
            </a:r>
          </a:p>
          <a:p>
            <a:pPr>
              <a:spcBef>
                <a:spcPts val="600"/>
              </a:spcBef>
              <a:buClr>
                <a:srgbClr val="FF0000"/>
              </a:buClr>
            </a:pPr>
            <a:r>
              <a:rPr lang="en-US" sz="2000" dirty="0" smtClean="0"/>
              <a:t>Hardware and Software Innovations</a:t>
            </a:r>
          </a:p>
          <a:p>
            <a:pPr lvl="1">
              <a:spcBef>
                <a:spcPts val="600"/>
              </a:spcBef>
              <a:buClr>
                <a:srgbClr val="FF0000"/>
              </a:buClr>
              <a:buFont typeface="Arial" pitchFamily="34" charset="0"/>
              <a:buChar char="•"/>
            </a:pPr>
            <a:r>
              <a:rPr lang="en-US" sz="1800" dirty="0" smtClean="0"/>
              <a:t>Improved analog HF receiver</a:t>
            </a:r>
          </a:p>
          <a:p>
            <a:pPr lvl="1">
              <a:spcBef>
                <a:spcPts val="600"/>
              </a:spcBef>
              <a:buClr>
                <a:srgbClr val="FF0000"/>
              </a:buClr>
              <a:buFont typeface="Arial" pitchFamily="34" charset="0"/>
              <a:buChar char="•"/>
            </a:pPr>
            <a:r>
              <a:rPr lang="en-US" sz="1800" dirty="0" smtClean="0"/>
              <a:t>~600 W Transmitters</a:t>
            </a:r>
          </a:p>
          <a:p>
            <a:pPr lvl="1">
              <a:spcBef>
                <a:spcPts val="600"/>
              </a:spcBef>
              <a:buClr>
                <a:srgbClr val="FF0000"/>
              </a:buClr>
              <a:buFont typeface="Arial" pitchFamily="34" charset="0"/>
              <a:buChar char="•"/>
            </a:pPr>
            <a:r>
              <a:rPr lang="en-US" sz="1800" dirty="0" smtClean="0"/>
              <a:t>Transition to dual 286/386 PCs using QNX Operating System</a:t>
            </a:r>
          </a:p>
          <a:p>
            <a:pPr lvl="2">
              <a:spcBef>
                <a:spcPts val="600"/>
              </a:spcBef>
              <a:buClr>
                <a:srgbClr val="FF0000"/>
              </a:buClr>
            </a:pPr>
            <a:r>
              <a:rPr lang="en-US" sz="1800" dirty="0" smtClean="0"/>
              <a:t>One PC provided signals to sequence radar operations and control radar hardware</a:t>
            </a:r>
          </a:p>
          <a:p>
            <a:pPr lvl="2">
              <a:spcBef>
                <a:spcPts val="600"/>
              </a:spcBef>
              <a:buClr>
                <a:srgbClr val="FF0000"/>
              </a:buClr>
            </a:pPr>
            <a:r>
              <a:rPr lang="en-US" sz="1800" dirty="0" smtClean="0"/>
              <a:t>Software development carried out by </a:t>
            </a:r>
            <a:r>
              <a:rPr lang="en-US" sz="1800" dirty="0" err="1" smtClean="0"/>
              <a:t>Kile</a:t>
            </a:r>
            <a:r>
              <a:rPr lang="en-US" sz="1800" dirty="0" smtClean="0"/>
              <a:t> </a:t>
            </a:r>
            <a:r>
              <a:rPr lang="en-US" sz="1800" dirty="0" smtClean="0"/>
              <a:t>Baker</a:t>
            </a:r>
          </a:p>
          <a:p>
            <a:pPr lvl="1">
              <a:spcBef>
                <a:spcPts val="600"/>
              </a:spcBef>
              <a:buClr>
                <a:srgbClr val="FF0000"/>
              </a:buClr>
              <a:buFont typeface="Arial" pitchFamily="34" charset="0"/>
              <a:buChar char="•"/>
            </a:pPr>
            <a:r>
              <a:rPr lang="en-US" sz="1800" dirty="0" smtClean="0"/>
              <a:t>Interfacing of radar hardware provided by the BAS box</a:t>
            </a:r>
          </a:p>
          <a:p>
            <a:pPr>
              <a:spcBef>
                <a:spcPts val="600"/>
              </a:spcBef>
              <a:buClr>
                <a:srgbClr val="FF0000"/>
              </a:buClr>
            </a:pPr>
            <a:r>
              <a:rPr lang="en-US" sz="2000" dirty="0" smtClean="0"/>
              <a:t>PACE radars continued to  have two hardware interfaces</a:t>
            </a:r>
          </a:p>
          <a:p>
            <a:pPr lvl="1">
              <a:spcBef>
                <a:spcPts val="600"/>
              </a:spcBef>
              <a:buClr>
                <a:srgbClr val="FF0000"/>
              </a:buClr>
              <a:buFont typeface="Arial" pitchFamily="34" charset="0"/>
              <a:buChar char="•"/>
            </a:pPr>
            <a:r>
              <a:rPr lang="en-US" sz="1800" dirty="0" smtClean="0"/>
              <a:t>DIO:	PIO48C interface card on Timing Computer</a:t>
            </a:r>
          </a:p>
          <a:p>
            <a:pPr lvl="1">
              <a:spcBef>
                <a:spcPts val="600"/>
              </a:spcBef>
              <a:buClr>
                <a:srgbClr val="FF0000"/>
              </a:buClr>
              <a:buFont typeface="Arial" pitchFamily="34" charset="0"/>
              <a:buChar char="•"/>
            </a:pPr>
            <a:r>
              <a:rPr lang="en-US" sz="1800" dirty="0" smtClean="0"/>
              <a:t>ADC:	DT2828 interface card on Main QNX Computer (Replacement for  		original ADC card)</a:t>
            </a:r>
          </a:p>
          <a:p>
            <a:pPr lvl="1">
              <a:spcBef>
                <a:spcPts val="600"/>
              </a:spcBef>
              <a:buClr>
                <a:srgbClr val="FF0000"/>
              </a:buClr>
              <a:buFont typeface="Arial" pitchFamily="34" charset="0"/>
              <a:buChar char="•"/>
            </a:pPr>
            <a:endParaRPr lang="en-US" sz="1800" dirty="0" smtClean="0"/>
          </a:p>
          <a:p>
            <a:pPr>
              <a:spcBef>
                <a:spcPts val="600"/>
              </a:spcBef>
              <a:buClr>
                <a:srgbClr val="FF0000"/>
              </a:buClr>
            </a:pPr>
            <a:endParaRPr lang="en-US" sz="20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z="2800" i="1" dirty="0" smtClean="0">
                <a:solidFill>
                  <a:prstClr val="black"/>
                </a:solidFill>
              </a:rPr>
              <a:t>SuperDARN Era 1991</a:t>
            </a:r>
            <a:endParaRPr lang="en-US" dirty="0"/>
          </a:p>
        </p:txBody>
      </p:sp>
      <p:sp>
        <p:nvSpPr>
          <p:cNvPr id="3" name="Content Placeholder 2"/>
          <p:cNvSpPr>
            <a:spLocks noGrp="1"/>
          </p:cNvSpPr>
          <p:nvPr>
            <p:ph idx="1"/>
          </p:nvPr>
        </p:nvSpPr>
        <p:spPr>
          <a:xfrm>
            <a:off x="457200" y="1066800"/>
            <a:ext cx="8229600" cy="5638800"/>
          </a:xfrm>
        </p:spPr>
        <p:txBody>
          <a:bodyPr>
            <a:normAutofit/>
          </a:bodyPr>
          <a:lstStyle/>
          <a:p>
            <a:pPr>
              <a:spcBef>
                <a:spcPts val="600"/>
              </a:spcBef>
              <a:buClr>
                <a:srgbClr val="FF0000"/>
              </a:buClr>
            </a:pPr>
            <a:r>
              <a:rPr lang="en-US" sz="2000" dirty="0" smtClean="0"/>
              <a:t>At a DARN radar meeting held in </a:t>
            </a:r>
            <a:r>
              <a:rPr lang="en-US" sz="2000" dirty="0" err="1" smtClean="0"/>
              <a:t>Lindau</a:t>
            </a:r>
            <a:r>
              <a:rPr lang="en-US" sz="2000" dirty="0" smtClean="0"/>
              <a:t>, West Germany, a number of participants agreed to try to obtain funding for the development of a large-scale network of HF radars sharing common viewing areas.</a:t>
            </a:r>
          </a:p>
          <a:p>
            <a:pPr>
              <a:spcBef>
                <a:spcPts val="600"/>
              </a:spcBef>
              <a:buClr>
                <a:srgbClr val="FF0000"/>
              </a:buClr>
            </a:pPr>
            <a:r>
              <a:rPr lang="en-US" sz="2000" dirty="0" smtClean="0"/>
              <a:t>A second meeting was held several months later at JHU/APL in the USA.</a:t>
            </a:r>
          </a:p>
          <a:p>
            <a:pPr lvl="1">
              <a:spcBef>
                <a:spcPts val="600"/>
              </a:spcBef>
              <a:buClr>
                <a:srgbClr val="FF0000"/>
              </a:buClr>
              <a:buFont typeface="Arial" pitchFamily="34" charset="0"/>
              <a:buChar char="•"/>
            </a:pPr>
            <a:r>
              <a:rPr lang="en-US" sz="1800" dirty="0" smtClean="0"/>
              <a:t>Participating countries:</a:t>
            </a:r>
          </a:p>
          <a:p>
            <a:pPr lvl="2">
              <a:spcBef>
                <a:spcPts val="600"/>
              </a:spcBef>
              <a:buClr>
                <a:srgbClr val="FF0000"/>
              </a:buClr>
            </a:pPr>
            <a:r>
              <a:rPr lang="en-US" sz="1800" dirty="0" smtClean="0"/>
              <a:t>Canada, France, UK, USA, Japan?, South Africa?</a:t>
            </a:r>
          </a:p>
          <a:p>
            <a:pPr lvl="1">
              <a:spcBef>
                <a:spcPts val="600"/>
              </a:spcBef>
              <a:buClr>
                <a:srgbClr val="FF0000"/>
              </a:buClr>
              <a:buFont typeface="Arial" pitchFamily="34" charset="0"/>
              <a:buChar char="•"/>
            </a:pPr>
            <a:r>
              <a:rPr lang="en-US" sz="1800" dirty="0" smtClean="0"/>
              <a:t>After much discussion, participants agreed that;</a:t>
            </a:r>
          </a:p>
          <a:p>
            <a:pPr lvl="2">
              <a:spcBef>
                <a:spcPts val="600"/>
              </a:spcBef>
              <a:buClr>
                <a:srgbClr val="FF0000"/>
              </a:buClr>
            </a:pPr>
            <a:r>
              <a:rPr lang="en-US" sz="1800" dirty="0" smtClean="0"/>
              <a:t>French scientists would construct a radar in Iceland that would share a common volume with the existing Goose Bay radar.</a:t>
            </a:r>
          </a:p>
          <a:p>
            <a:pPr lvl="2">
              <a:spcBef>
                <a:spcPts val="600"/>
              </a:spcBef>
              <a:buClr>
                <a:srgbClr val="FF0000"/>
              </a:buClr>
            </a:pPr>
            <a:r>
              <a:rPr lang="en-US" sz="1800" dirty="0" smtClean="0"/>
              <a:t>Canadian and US scientists would construct two pair of radars with common viewing areas over central and western Canada.</a:t>
            </a:r>
          </a:p>
          <a:p>
            <a:pPr lvl="2">
              <a:spcBef>
                <a:spcPts val="600"/>
              </a:spcBef>
              <a:buClr>
                <a:srgbClr val="FF0000"/>
              </a:buClr>
            </a:pPr>
            <a:r>
              <a:rPr lang="en-US" sz="1800" dirty="0" smtClean="0"/>
              <a:t>British scientists would construct a pair of radars with a common viewing area over northern Scandinavia  and extending northward to Svalbard.</a:t>
            </a:r>
          </a:p>
          <a:p>
            <a:pPr lvl="2">
              <a:spcBef>
                <a:spcPts val="600"/>
              </a:spcBef>
              <a:buClr>
                <a:srgbClr val="FF0000"/>
              </a:buClr>
            </a:pPr>
            <a:r>
              <a:rPr lang="en-US" sz="1800" dirty="0" smtClean="0"/>
              <a:t>A follow-up meeting would be </a:t>
            </a:r>
            <a:r>
              <a:rPr lang="en-US" sz="1800" dirty="0" smtClean="0"/>
              <a:t>held </a:t>
            </a:r>
            <a:r>
              <a:rPr lang="en-US" sz="1800" dirty="0" smtClean="0"/>
              <a:t>at Leicester University in the Spring of 1992 to discuss:</a:t>
            </a:r>
          </a:p>
          <a:p>
            <a:pPr lvl="3">
              <a:spcBef>
                <a:spcPts val="600"/>
              </a:spcBef>
              <a:buClr>
                <a:srgbClr val="FF0000"/>
              </a:buClr>
              <a:buFont typeface="Arial" pitchFamily="34" charset="0"/>
              <a:buChar char="•"/>
            </a:pPr>
            <a:r>
              <a:rPr lang="en-US" sz="1800" dirty="0" smtClean="0"/>
              <a:t>Funding progress, radar configuration, construction, and  operations, and  analysis techniques </a:t>
            </a:r>
            <a:endParaRPr lang="en-US" sz="1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2800" i="1" dirty="0" smtClean="0"/>
              <a:t>Leicester University 23-24 April 1992 </a:t>
            </a:r>
            <a:endParaRPr lang="en-US" sz="2800" i="1" dirty="0"/>
          </a:p>
        </p:txBody>
      </p:sp>
      <p:sp>
        <p:nvSpPr>
          <p:cNvPr id="3" name="Content Placeholder 2"/>
          <p:cNvSpPr>
            <a:spLocks noGrp="1"/>
          </p:cNvSpPr>
          <p:nvPr>
            <p:ph idx="1"/>
          </p:nvPr>
        </p:nvSpPr>
        <p:spPr>
          <a:xfrm>
            <a:off x="533400" y="1066800"/>
            <a:ext cx="8229600" cy="4525963"/>
          </a:xfrm>
        </p:spPr>
        <p:txBody>
          <a:bodyPr>
            <a:normAutofit/>
          </a:bodyPr>
          <a:lstStyle/>
          <a:p>
            <a:pPr>
              <a:spcBef>
                <a:spcPts val="600"/>
              </a:spcBef>
              <a:buClr>
                <a:srgbClr val="FF0000"/>
              </a:buClr>
            </a:pPr>
            <a:r>
              <a:rPr lang="en-US" sz="2000" dirty="0" smtClean="0"/>
              <a:t>This meeting is probably the most important that took place in the history of SuperDARN</a:t>
            </a:r>
          </a:p>
          <a:p>
            <a:pPr lvl="1">
              <a:spcBef>
                <a:spcPts val="600"/>
              </a:spcBef>
              <a:buClr>
                <a:srgbClr val="FF0000"/>
              </a:buClr>
              <a:buFont typeface="Arial" pitchFamily="34" charset="0"/>
              <a:buChar char="•"/>
            </a:pPr>
            <a:r>
              <a:rPr lang="en-US" sz="1800" dirty="0" smtClean="0"/>
              <a:t>There was substantial involvement by all participants in defining SuperDARN as it came to be know in the years ahead.</a:t>
            </a:r>
          </a:p>
          <a:p>
            <a:pPr>
              <a:spcBef>
                <a:spcPts val="600"/>
              </a:spcBef>
              <a:buClr>
                <a:srgbClr val="FF0000"/>
              </a:buClr>
            </a:pPr>
            <a:r>
              <a:rPr lang="en-US" sz="2000" dirty="0" smtClean="0"/>
              <a:t>Radar Status Reports</a:t>
            </a:r>
          </a:p>
          <a:p>
            <a:pPr lvl="1">
              <a:spcBef>
                <a:spcPts val="600"/>
              </a:spcBef>
              <a:buClr>
                <a:srgbClr val="FF0000"/>
              </a:buClr>
              <a:buFont typeface="Arial" pitchFamily="34" charset="0"/>
              <a:buChar char="•"/>
            </a:pPr>
            <a:r>
              <a:rPr lang="en-US" sz="1800" dirty="0" smtClean="0"/>
              <a:t>Funding approved in Canada, France.</a:t>
            </a:r>
          </a:p>
          <a:p>
            <a:pPr lvl="1">
              <a:spcBef>
                <a:spcPts val="600"/>
              </a:spcBef>
              <a:buClr>
                <a:srgbClr val="FF0000"/>
              </a:buClr>
              <a:buFont typeface="Arial" pitchFamily="34" charset="0"/>
              <a:buChar char="•"/>
            </a:pPr>
            <a:r>
              <a:rPr lang="en-US" sz="1800" dirty="0" smtClean="0"/>
              <a:t>Leicester University received funding approval after the meeting</a:t>
            </a:r>
          </a:p>
          <a:p>
            <a:pPr lvl="1">
              <a:spcBef>
                <a:spcPts val="600"/>
              </a:spcBef>
              <a:buClr>
                <a:srgbClr val="FF0000"/>
              </a:buClr>
              <a:buFont typeface="Arial" pitchFamily="34" charset="0"/>
              <a:buChar char="•"/>
            </a:pPr>
            <a:r>
              <a:rPr lang="en-US" sz="1800" dirty="0" smtClean="0"/>
              <a:t>Ray Greenwald identified as confident of getting funding, but no sponsor was listed</a:t>
            </a:r>
          </a:p>
          <a:p>
            <a:pPr lvl="2">
              <a:spcBef>
                <a:spcPts val="600"/>
              </a:spcBef>
              <a:buClr>
                <a:srgbClr val="FF0000"/>
              </a:buClr>
            </a:pPr>
            <a:r>
              <a:rPr lang="en-US" sz="1800" dirty="0" smtClean="0"/>
              <a:t>Eventually, NASA funded the construction of the </a:t>
            </a:r>
            <a:r>
              <a:rPr lang="en-US" sz="1800" dirty="0" err="1" smtClean="0"/>
              <a:t>Kapuskasing</a:t>
            </a:r>
            <a:r>
              <a:rPr lang="en-US" sz="1800" dirty="0" smtClean="0"/>
              <a:t> radar.</a:t>
            </a:r>
            <a:endParaRPr lang="en-US" sz="1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8755</TotalTime>
  <Words>2376</Words>
  <Application>Microsoft Office PowerPoint</Application>
  <PresentationFormat>On-screen Show (4:3)</PresentationFormat>
  <Paragraphs>373</Paragraphs>
  <Slides>36</Slides>
  <Notes>35</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A Brief History of the Technical Development of SuperDARN</vt:lpstr>
      <vt:lpstr>Objectives</vt:lpstr>
      <vt:lpstr>Hardware Schematic of Goose Bay Radar ca. 1983</vt:lpstr>
      <vt:lpstr>Hardware Details of Goose Bay Radar ca. 1983</vt:lpstr>
      <vt:lpstr>Initial Software Flow Diagram for Goose Bay Radar ca. 1983</vt:lpstr>
      <vt:lpstr>Schefferville Radar  ca. 1987</vt:lpstr>
      <vt:lpstr>Halley Radar  ca. 1988</vt:lpstr>
      <vt:lpstr>SuperDARN Era 1991</vt:lpstr>
      <vt:lpstr>Leicester University 23-24 April 1992 </vt:lpstr>
      <vt:lpstr>Leicester University 23-24 April 1992 </vt:lpstr>
      <vt:lpstr>Leicester University 23-24 April 1992 </vt:lpstr>
      <vt:lpstr>Leicester University 23-24 April 1992 </vt:lpstr>
      <vt:lpstr>Leicester University 23-24 April 1992 </vt:lpstr>
      <vt:lpstr>Deployment Plan at Leicester University Meeting </vt:lpstr>
      <vt:lpstr>Leicester University 23-24 April 1992 </vt:lpstr>
      <vt:lpstr>Leicester University 23-24 April 1992 </vt:lpstr>
      <vt:lpstr>University of Saskatchewan  28-29 April 1993</vt:lpstr>
      <vt:lpstr>University of Saskatchewan  28-29 April 1993</vt:lpstr>
      <vt:lpstr>University of Saskatchewan  28-29 April 1993</vt:lpstr>
      <vt:lpstr>University of Saskatchewan  28-29 April 1993</vt:lpstr>
      <vt:lpstr>University of Saskatchewan  28-29 April 1993       Basic Hardware Description from the Programmers Perspective</vt:lpstr>
      <vt:lpstr>University of Saskatchewan  28-29 April 1993     XT Digital IO</vt:lpstr>
      <vt:lpstr>University of Saskatchewan  28-29 April 1993     386/486 Main Computer</vt:lpstr>
      <vt:lpstr>Kiljava, Finland  May 2003</vt:lpstr>
      <vt:lpstr>RADOPS/2000 Software Flow</vt:lpstr>
      <vt:lpstr>Saskatoon, Canada  May 2004 Presentation by Rob Barnes</vt:lpstr>
      <vt:lpstr>Saskatoon, Canada  May 2004 Presentation by Rob Barnes</vt:lpstr>
      <vt:lpstr>Saskatoon, Canada  May 2004 Presentation by Rob Barnes</vt:lpstr>
      <vt:lpstr>Saskatoon, Canada  May 2004 Presentation by Ray Greenwald</vt:lpstr>
      <vt:lpstr>How Complex is the Driver Issue?</vt:lpstr>
      <vt:lpstr>Another Example of Driver Proliferation</vt:lpstr>
      <vt:lpstr>Another Example of Driver Proliferation</vt:lpstr>
      <vt:lpstr>MSI:  How Current Technical Development is Changing the Nature of SuperDARN  </vt:lpstr>
      <vt:lpstr>Other Scoundrel Awards</vt:lpstr>
      <vt:lpstr>Where are we Now?</vt:lpstr>
      <vt:lpstr>Why did I want an IF Driver for the Digital Rx?</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Brief History of the Early Technical Development of SuperDARN</dc:title>
  <dc:creator>ray</dc:creator>
  <cp:lastModifiedBy> </cp:lastModifiedBy>
  <cp:revision>303</cp:revision>
  <dcterms:created xsi:type="dcterms:W3CDTF">2011-05-19T02:48:27Z</dcterms:created>
  <dcterms:modified xsi:type="dcterms:W3CDTF">2011-05-30T05:04:41Z</dcterms:modified>
</cp:coreProperties>
</file>